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3"/>
  </p:notesMasterIdLst>
  <p:sldIdLst>
    <p:sldId id="268" r:id="rId2"/>
    <p:sldId id="394" r:id="rId3"/>
    <p:sldId id="335" r:id="rId4"/>
    <p:sldId id="336" r:id="rId5"/>
    <p:sldId id="378" r:id="rId6"/>
    <p:sldId id="356" r:id="rId7"/>
    <p:sldId id="333" r:id="rId8"/>
    <p:sldId id="350" r:id="rId9"/>
    <p:sldId id="352" r:id="rId10"/>
    <p:sldId id="354" r:id="rId11"/>
    <p:sldId id="384" r:id="rId12"/>
    <p:sldId id="372" r:id="rId13"/>
    <p:sldId id="282" r:id="rId14"/>
    <p:sldId id="373" r:id="rId15"/>
    <p:sldId id="351" r:id="rId16"/>
    <p:sldId id="284" r:id="rId17"/>
    <p:sldId id="369" r:id="rId18"/>
    <p:sldId id="330" r:id="rId19"/>
    <p:sldId id="331" r:id="rId20"/>
    <p:sldId id="358" r:id="rId21"/>
    <p:sldId id="285" r:id="rId22"/>
    <p:sldId id="293" r:id="rId23"/>
    <p:sldId id="359" r:id="rId24"/>
    <p:sldId id="297" r:id="rId25"/>
    <p:sldId id="381" r:id="rId26"/>
    <p:sldId id="382" r:id="rId27"/>
    <p:sldId id="320" r:id="rId28"/>
    <p:sldId id="389" r:id="rId29"/>
    <p:sldId id="380" r:id="rId30"/>
    <p:sldId id="379" r:id="rId31"/>
    <p:sldId id="318" r:id="rId32"/>
    <p:sldId id="278" r:id="rId33"/>
    <p:sldId id="391" r:id="rId34"/>
    <p:sldId id="277" r:id="rId35"/>
    <p:sldId id="387" r:id="rId36"/>
    <p:sldId id="276" r:id="rId37"/>
    <p:sldId id="393" r:id="rId38"/>
    <p:sldId id="392" r:id="rId39"/>
    <p:sldId id="326" r:id="rId40"/>
    <p:sldId id="327" r:id="rId41"/>
    <p:sldId id="328" r:id="rId42"/>
    <p:sldId id="370" r:id="rId43"/>
    <p:sldId id="364" r:id="rId44"/>
    <p:sldId id="365" r:id="rId45"/>
    <p:sldId id="367" r:id="rId46"/>
    <p:sldId id="363" r:id="rId47"/>
    <p:sldId id="371" r:id="rId48"/>
    <p:sldId id="375" r:id="rId49"/>
    <p:sldId id="376" r:id="rId50"/>
    <p:sldId id="295" r:id="rId51"/>
    <p:sldId id="377" r:id="rId5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7C80"/>
    <a:srgbClr val="FF3399"/>
    <a:srgbClr val="FF9933"/>
    <a:srgbClr val="FFFF66"/>
    <a:srgbClr val="FFCC66"/>
    <a:srgbClr val="FF99CC"/>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7818" autoAdjust="0"/>
  </p:normalViewPr>
  <p:slideViewPr>
    <p:cSldViewPr>
      <p:cViewPr>
        <p:scale>
          <a:sx n="100" d="100"/>
          <a:sy n="100" d="100"/>
        </p:scale>
        <p:origin x="-642" y="-2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0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autoTitleDeleted val="1"/>
    <c:plotArea>
      <c:layout/>
      <c:barChart>
        <c:barDir val="bar"/>
        <c:grouping val="clustered"/>
        <c:ser>
          <c:idx val="0"/>
          <c:order val="0"/>
          <c:tx>
            <c:strRef>
              <c:f>Sheet1!$B$1</c:f>
              <c:strCache>
                <c:ptCount val="1"/>
                <c:pt idx="0">
                  <c:v>系列 1</c:v>
                </c:pt>
              </c:strCache>
            </c:strRef>
          </c:tx>
          <c:cat>
            <c:strRef>
              <c:f>Sheet1!$A$2:$A$8</c:f>
              <c:strCache>
                <c:ptCount val="7"/>
                <c:pt idx="0">
                  <c:v>携帯電話で動画を見る(ワンセグ放送・録画再生を含む)</c:v>
                </c:pt>
                <c:pt idx="1">
                  <c:v>パソコンでyoutubeなどの動画を見る</c:v>
                </c:pt>
                <c:pt idx="2">
                  <c:v>テレビゲームをする(携帯型・パソコンを含む)</c:v>
                </c:pt>
                <c:pt idx="3">
                  <c:v>パソコンでメールやサイトを閲覧する</c:v>
                </c:pt>
                <c:pt idx="4">
                  <c:v>携帯電話を特にあてもなくいじる</c:v>
                </c:pt>
                <c:pt idx="5">
                  <c:v>本、雑誌、新聞、マンガなどを読む</c:v>
                </c:pt>
                <c:pt idx="6">
                  <c:v>携帯電話でメールやサイトを閲覧する</c:v>
                </c:pt>
              </c:strCache>
            </c:strRef>
          </c:cat>
          <c:val>
            <c:numRef>
              <c:f>Sheet1!$B$2:$B$8</c:f>
              <c:numCache>
                <c:formatCode>General</c:formatCode>
                <c:ptCount val="7"/>
                <c:pt idx="0">
                  <c:v>9.3000000000000007</c:v>
                </c:pt>
                <c:pt idx="1">
                  <c:v>13.8</c:v>
                </c:pt>
                <c:pt idx="2">
                  <c:v>22.8</c:v>
                </c:pt>
                <c:pt idx="3">
                  <c:v>32.1</c:v>
                </c:pt>
                <c:pt idx="4">
                  <c:v>37.6</c:v>
                </c:pt>
                <c:pt idx="5">
                  <c:v>51.1</c:v>
                </c:pt>
                <c:pt idx="6">
                  <c:v>64.900000000000006</c:v>
                </c:pt>
              </c:numCache>
            </c:numRef>
          </c:val>
        </c:ser>
        <c:axId val="221365376"/>
        <c:axId val="221366912"/>
      </c:barChart>
      <c:catAx>
        <c:axId val="221365376"/>
        <c:scaling>
          <c:orientation val="minMax"/>
        </c:scaling>
        <c:axPos val="l"/>
        <c:tickLblPos val="nextTo"/>
        <c:txPr>
          <a:bodyPr/>
          <a:lstStyle/>
          <a:p>
            <a:pPr>
              <a:defRPr sz="1200"/>
            </a:pPr>
            <a:endParaRPr lang="ja-JP"/>
          </a:p>
        </c:txPr>
        <c:crossAx val="221366912"/>
        <c:crosses val="autoZero"/>
        <c:auto val="1"/>
        <c:lblAlgn val="ctr"/>
        <c:lblOffset val="100"/>
      </c:catAx>
      <c:valAx>
        <c:axId val="221366912"/>
        <c:scaling>
          <c:orientation val="minMax"/>
        </c:scaling>
        <c:axPos val="b"/>
        <c:majorGridlines/>
        <c:numFmt formatCode="General" sourceLinked="1"/>
        <c:tickLblPos val="nextTo"/>
        <c:crossAx val="221365376"/>
        <c:crosses val="autoZero"/>
        <c:crossBetween val="between"/>
      </c:valAx>
    </c:plotArea>
    <c:plotVisOnly val="1"/>
  </c:chart>
  <c:spPr>
    <a:effectLst>
      <a:innerShdw blurRad="63500" dist="50800" dir="13500000">
        <a:prstClr val="black">
          <a:alpha val="50000"/>
        </a:prstClr>
      </a:innerShdw>
    </a:effectLst>
    <a:scene3d>
      <a:camera prst="orthographicFront"/>
      <a:lightRig rig="threePt" dir="t"/>
    </a:scene3d>
    <a:sp3d>
      <a:bevelT w="31750"/>
    </a:sp3d>
  </c:spPr>
  <c:txPr>
    <a:bodyPr/>
    <a:lstStyle/>
    <a:p>
      <a:pPr>
        <a:defRPr sz="1800"/>
      </a:pPr>
      <a:endParaRPr lang="ja-JP"/>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D7AD67-A8D4-4198-B4CE-1C94B33C745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37AEEFAF-27AF-4837-84A1-DB7D70CE5F3F}">
      <dgm:prSet phldrT="[テキスト]"/>
      <dgm:spPr/>
      <dgm:t>
        <a:bodyPr/>
        <a:lstStyle/>
        <a:p>
          <a:r>
            <a:rPr kumimoji="1" lang="ja-JP" altLang="en-US" dirty="0" smtClean="0"/>
            <a:t>ブランド名も開示した広告</a:t>
          </a:r>
          <a:endParaRPr kumimoji="1" lang="ja-JP" altLang="en-US" dirty="0"/>
        </a:p>
      </dgm:t>
    </dgm:pt>
    <dgm:pt modelId="{85C3D901-0027-4ACE-A001-83D7F4D946CA}" type="parTrans" cxnId="{23974394-C866-475F-9988-4854CC417D6F}">
      <dgm:prSet/>
      <dgm:spPr/>
      <dgm:t>
        <a:bodyPr/>
        <a:lstStyle/>
        <a:p>
          <a:endParaRPr kumimoji="1" lang="ja-JP" altLang="en-US"/>
        </a:p>
      </dgm:t>
    </dgm:pt>
    <dgm:pt modelId="{DD19C2D0-299C-4F17-8E38-FBAE7B47A1C2}" type="sibTrans" cxnId="{23974394-C866-475F-9988-4854CC417D6F}">
      <dgm:prSet/>
      <dgm:spPr/>
      <dgm:t>
        <a:bodyPr/>
        <a:lstStyle/>
        <a:p>
          <a:endParaRPr kumimoji="1" lang="ja-JP" altLang="en-US"/>
        </a:p>
      </dgm:t>
    </dgm:pt>
    <dgm:pt modelId="{CE379D8F-4F1B-40AE-AD68-A66A7261D8D6}">
      <dgm:prSet phldrT="[テキスト]"/>
      <dgm:spPr/>
      <dgm:t>
        <a:bodyPr/>
        <a:lstStyle/>
        <a:p>
          <a:r>
            <a:rPr kumimoji="1" lang="ja-JP" altLang="en-US" dirty="0" smtClean="0"/>
            <a:t>注目され、信念が形成される</a:t>
          </a:r>
          <a:endParaRPr kumimoji="1" lang="ja-JP" altLang="en-US" dirty="0"/>
        </a:p>
      </dgm:t>
    </dgm:pt>
    <dgm:pt modelId="{E7CF045E-CD9D-4E58-8AC8-6B509CFA632B}" type="parTrans" cxnId="{E80384EF-33CD-48CA-BB7A-80ADD1DB4CB7}">
      <dgm:prSet/>
      <dgm:spPr>
        <a:ln>
          <a:solidFill>
            <a:srgbClr val="FF0000"/>
          </a:solidFill>
        </a:ln>
      </dgm:spPr>
      <dgm:t>
        <a:bodyPr/>
        <a:lstStyle/>
        <a:p>
          <a:endParaRPr kumimoji="1" lang="ja-JP" altLang="en-US"/>
        </a:p>
      </dgm:t>
    </dgm:pt>
    <dgm:pt modelId="{7746541F-A71E-4B29-9529-DEB3C418C7AD}" type="sibTrans" cxnId="{E80384EF-33CD-48CA-BB7A-80ADD1DB4CB7}">
      <dgm:prSet/>
      <dgm:spPr/>
      <dgm:t>
        <a:bodyPr/>
        <a:lstStyle/>
        <a:p>
          <a:endParaRPr kumimoji="1" lang="ja-JP" altLang="en-US"/>
        </a:p>
      </dgm:t>
    </dgm:pt>
    <dgm:pt modelId="{68CEBDDD-E37C-448D-AC63-738EE5F218D8}">
      <dgm:prSet phldrT="[テキスト]"/>
      <dgm:spPr/>
      <dgm:t>
        <a:bodyPr/>
        <a:lstStyle/>
        <a:p>
          <a:r>
            <a:rPr kumimoji="1" lang="ja-JP" altLang="en-US" dirty="0" smtClean="0"/>
            <a:t>商品概念が脳にある状態で見るため、信念がより形成される。</a:t>
          </a:r>
          <a:endParaRPr kumimoji="1" lang="ja-JP" altLang="en-US" dirty="0"/>
        </a:p>
      </dgm:t>
    </dgm:pt>
    <dgm:pt modelId="{08DA6202-A1BF-41C4-BB8E-9D7FFF9BC40C}" type="parTrans" cxnId="{3985D928-9EDA-4523-8D2F-EB5028A5FB8A}">
      <dgm:prSet/>
      <dgm:spPr>
        <a:ln>
          <a:solidFill>
            <a:srgbClr val="002060"/>
          </a:solidFill>
        </a:ln>
      </dgm:spPr>
      <dgm:t>
        <a:bodyPr/>
        <a:lstStyle/>
        <a:p>
          <a:endParaRPr kumimoji="1" lang="ja-JP" altLang="en-US"/>
        </a:p>
      </dgm:t>
    </dgm:pt>
    <dgm:pt modelId="{EF53075E-09C3-49B5-9C12-89484C72CDF6}" type="sibTrans" cxnId="{3985D928-9EDA-4523-8D2F-EB5028A5FB8A}">
      <dgm:prSet/>
      <dgm:spPr/>
      <dgm:t>
        <a:bodyPr/>
        <a:lstStyle/>
        <a:p>
          <a:endParaRPr kumimoji="1" lang="ja-JP" altLang="en-US"/>
        </a:p>
      </dgm:t>
    </dgm:pt>
    <dgm:pt modelId="{413B8F91-5DA9-445E-9AD1-357B62627D74}" type="pres">
      <dgm:prSet presAssocID="{47D7AD67-A8D4-4198-B4CE-1C94B33C745F}" presName="diagram" presStyleCnt="0">
        <dgm:presLayoutVars>
          <dgm:chPref val="1"/>
          <dgm:dir/>
          <dgm:animOne val="branch"/>
          <dgm:animLvl val="lvl"/>
          <dgm:resizeHandles val="exact"/>
        </dgm:presLayoutVars>
      </dgm:prSet>
      <dgm:spPr/>
      <dgm:t>
        <a:bodyPr/>
        <a:lstStyle/>
        <a:p>
          <a:endParaRPr kumimoji="1" lang="ja-JP" altLang="en-US"/>
        </a:p>
      </dgm:t>
    </dgm:pt>
    <dgm:pt modelId="{6C16BC42-FAAA-423A-95F8-8A399B6F3486}" type="pres">
      <dgm:prSet presAssocID="{37AEEFAF-27AF-4837-84A1-DB7D70CE5F3F}" presName="root1" presStyleCnt="0"/>
      <dgm:spPr/>
    </dgm:pt>
    <dgm:pt modelId="{5C6E95DD-E55A-4929-B044-F1BBDBE4A6B8}" type="pres">
      <dgm:prSet presAssocID="{37AEEFAF-27AF-4837-84A1-DB7D70CE5F3F}" presName="LevelOneTextNode" presStyleLbl="node0" presStyleIdx="0" presStyleCnt="1">
        <dgm:presLayoutVars>
          <dgm:chPref val="3"/>
        </dgm:presLayoutVars>
      </dgm:prSet>
      <dgm:spPr/>
      <dgm:t>
        <a:bodyPr/>
        <a:lstStyle/>
        <a:p>
          <a:endParaRPr kumimoji="1" lang="ja-JP" altLang="en-US"/>
        </a:p>
      </dgm:t>
    </dgm:pt>
    <dgm:pt modelId="{23355FED-202A-44DA-8ADB-EE144BC5073F}" type="pres">
      <dgm:prSet presAssocID="{37AEEFAF-27AF-4837-84A1-DB7D70CE5F3F}" presName="level2hierChild" presStyleCnt="0"/>
      <dgm:spPr/>
    </dgm:pt>
    <dgm:pt modelId="{F9967AAE-A5FD-48F7-869E-5BD85B78590A}" type="pres">
      <dgm:prSet presAssocID="{E7CF045E-CD9D-4E58-8AC8-6B509CFA632B}" presName="conn2-1" presStyleLbl="parChTrans1D2" presStyleIdx="0" presStyleCnt="2"/>
      <dgm:spPr/>
      <dgm:t>
        <a:bodyPr/>
        <a:lstStyle/>
        <a:p>
          <a:endParaRPr kumimoji="1" lang="ja-JP" altLang="en-US"/>
        </a:p>
      </dgm:t>
    </dgm:pt>
    <dgm:pt modelId="{90E179BA-E501-4D2C-BAD1-D7B64E04AF5E}" type="pres">
      <dgm:prSet presAssocID="{E7CF045E-CD9D-4E58-8AC8-6B509CFA632B}" presName="connTx" presStyleLbl="parChTrans1D2" presStyleIdx="0" presStyleCnt="2"/>
      <dgm:spPr/>
      <dgm:t>
        <a:bodyPr/>
        <a:lstStyle/>
        <a:p>
          <a:endParaRPr kumimoji="1" lang="ja-JP" altLang="en-US"/>
        </a:p>
      </dgm:t>
    </dgm:pt>
    <dgm:pt modelId="{7D29F321-9893-46A5-B5C1-0FA7B6D5599F}" type="pres">
      <dgm:prSet presAssocID="{CE379D8F-4F1B-40AE-AD68-A66A7261D8D6}" presName="root2" presStyleCnt="0"/>
      <dgm:spPr/>
    </dgm:pt>
    <dgm:pt modelId="{A5D4855F-1DED-4BBD-8E5E-47B7993C2BC1}" type="pres">
      <dgm:prSet presAssocID="{CE379D8F-4F1B-40AE-AD68-A66A7261D8D6}" presName="LevelTwoTextNode" presStyleLbl="node2" presStyleIdx="0" presStyleCnt="2" custLinFactNeighborX="-1829" custLinFactNeighborY="-63">
        <dgm:presLayoutVars>
          <dgm:chPref val="3"/>
        </dgm:presLayoutVars>
      </dgm:prSet>
      <dgm:spPr/>
      <dgm:t>
        <a:bodyPr/>
        <a:lstStyle/>
        <a:p>
          <a:endParaRPr kumimoji="1" lang="ja-JP" altLang="en-US"/>
        </a:p>
      </dgm:t>
    </dgm:pt>
    <dgm:pt modelId="{AFE567E9-4E68-4544-9BAF-DE9AAD9383C9}" type="pres">
      <dgm:prSet presAssocID="{CE379D8F-4F1B-40AE-AD68-A66A7261D8D6}" presName="level3hierChild" presStyleCnt="0"/>
      <dgm:spPr/>
    </dgm:pt>
    <dgm:pt modelId="{61E16D45-901D-46CA-A3DB-961AC7DCAAB6}" type="pres">
      <dgm:prSet presAssocID="{08DA6202-A1BF-41C4-BB8E-9D7FFF9BC40C}" presName="conn2-1" presStyleLbl="parChTrans1D2" presStyleIdx="1" presStyleCnt="2"/>
      <dgm:spPr/>
      <dgm:t>
        <a:bodyPr/>
        <a:lstStyle/>
        <a:p>
          <a:endParaRPr kumimoji="1" lang="ja-JP" altLang="en-US"/>
        </a:p>
      </dgm:t>
    </dgm:pt>
    <dgm:pt modelId="{8D98A6D6-C1B3-4870-A235-C8F09354FAED}" type="pres">
      <dgm:prSet presAssocID="{08DA6202-A1BF-41C4-BB8E-9D7FFF9BC40C}" presName="connTx" presStyleLbl="parChTrans1D2" presStyleIdx="1" presStyleCnt="2"/>
      <dgm:spPr/>
      <dgm:t>
        <a:bodyPr/>
        <a:lstStyle/>
        <a:p>
          <a:endParaRPr kumimoji="1" lang="ja-JP" altLang="en-US"/>
        </a:p>
      </dgm:t>
    </dgm:pt>
    <dgm:pt modelId="{33F47D94-6E85-47D7-B0D0-142B73F59F76}" type="pres">
      <dgm:prSet presAssocID="{68CEBDDD-E37C-448D-AC63-738EE5F218D8}" presName="root2" presStyleCnt="0"/>
      <dgm:spPr/>
    </dgm:pt>
    <dgm:pt modelId="{DC308AEC-D5FD-4C39-BD36-46A9BBB7EAFE}" type="pres">
      <dgm:prSet presAssocID="{68CEBDDD-E37C-448D-AC63-738EE5F218D8}" presName="LevelTwoTextNode" presStyleLbl="node2" presStyleIdx="1" presStyleCnt="2" custLinFactNeighborX="-895" custLinFactNeighborY="-5338">
        <dgm:presLayoutVars>
          <dgm:chPref val="3"/>
        </dgm:presLayoutVars>
      </dgm:prSet>
      <dgm:spPr/>
      <dgm:t>
        <a:bodyPr/>
        <a:lstStyle/>
        <a:p>
          <a:endParaRPr kumimoji="1" lang="ja-JP" altLang="en-US"/>
        </a:p>
      </dgm:t>
    </dgm:pt>
    <dgm:pt modelId="{6A70A340-58A3-48D6-AD8C-ABFA44F2BF90}" type="pres">
      <dgm:prSet presAssocID="{68CEBDDD-E37C-448D-AC63-738EE5F218D8}" presName="level3hierChild" presStyleCnt="0"/>
      <dgm:spPr/>
    </dgm:pt>
  </dgm:ptLst>
  <dgm:cxnLst>
    <dgm:cxn modelId="{3985D928-9EDA-4523-8D2F-EB5028A5FB8A}" srcId="{37AEEFAF-27AF-4837-84A1-DB7D70CE5F3F}" destId="{68CEBDDD-E37C-448D-AC63-738EE5F218D8}" srcOrd="1" destOrd="0" parTransId="{08DA6202-A1BF-41C4-BB8E-9D7FFF9BC40C}" sibTransId="{EF53075E-09C3-49B5-9C12-89484C72CDF6}"/>
    <dgm:cxn modelId="{E80384EF-33CD-48CA-BB7A-80ADD1DB4CB7}" srcId="{37AEEFAF-27AF-4837-84A1-DB7D70CE5F3F}" destId="{CE379D8F-4F1B-40AE-AD68-A66A7261D8D6}" srcOrd="0" destOrd="0" parTransId="{E7CF045E-CD9D-4E58-8AC8-6B509CFA632B}" sibTransId="{7746541F-A71E-4B29-9529-DEB3C418C7AD}"/>
    <dgm:cxn modelId="{D3F2D9F4-97C0-4DEA-A05C-91FE69D032D8}" type="presOf" srcId="{CE379D8F-4F1B-40AE-AD68-A66A7261D8D6}" destId="{A5D4855F-1DED-4BBD-8E5E-47B7993C2BC1}" srcOrd="0" destOrd="0" presId="urn:microsoft.com/office/officeart/2005/8/layout/hierarchy2"/>
    <dgm:cxn modelId="{8AB5A3A7-82D9-4BE3-8D83-37E7DA2F3D78}" type="presOf" srcId="{E7CF045E-CD9D-4E58-8AC8-6B509CFA632B}" destId="{90E179BA-E501-4D2C-BAD1-D7B64E04AF5E}" srcOrd="1" destOrd="0" presId="urn:microsoft.com/office/officeart/2005/8/layout/hierarchy2"/>
    <dgm:cxn modelId="{23974394-C866-475F-9988-4854CC417D6F}" srcId="{47D7AD67-A8D4-4198-B4CE-1C94B33C745F}" destId="{37AEEFAF-27AF-4837-84A1-DB7D70CE5F3F}" srcOrd="0" destOrd="0" parTransId="{85C3D901-0027-4ACE-A001-83D7F4D946CA}" sibTransId="{DD19C2D0-299C-4F17-8E38-FBAE7B47A1C2}"/>
    <dgm:cxn modelId="{38212BD4-3AE7-4E18-AE71-661AB8D286E8}" type="presOf" srcId="{08DA6202-A1BF-41C4-BB8E-9D7FFF9BC40C}" destId="{61E16D45-901D-46CA-A3DB-961AC7DCAAB6}" srcOrd="0" destOrd="0" presId="urn:microsoft.com/office/officeart/2005/8/layout/hierarchy2"/>
    <dgm:cxn modelId="{32E0BAE6-38B8-4ACF-B25D-B9FF1004DDAA}" type="presOf" srcId="{47D7AD67-A8D4-4198-B4CE-1C94B33C745F}" destId="{413B8F91-5DA9-445E-9AD1-357B62627D74}" srcOrd="0" destOrd="0" presId="urn:microsoft.com/office/officeart/2005/8/layout/hierarchy2"/>
    <dgm:cxn modelId="{F6E8C0B9-DEFB-44EB-B6EF-75379EFDE159}" type="presOf" srcId="{E7CF045E-CD9D-4E58-8AC8-6B509CFA632B}" destId="{F9967AAE-A5FD-48F7-869E-5BD85B78590A}" srcOrd="0" destOrd="0" presId="urn:microsoft.com/office/officeart/2005/8/layout/hierarchy2"/>
    <dgm:cxn modelId="{56BEBB30-E845-4854-8C96-75458264447D}" type="presOf" srcId="{68CEBDDD-E37C-448D-AC63-738EE5F218D8}" destId="{DC308AEC-D5FD-4C39-BD36-46A9BBB7EAFE}" srcOrd="0" destOrd="0" presId="urn:microsoft.com/office/officeart/2005/8/layout/hierarchy2"/>
    <dgm:cxn modelId="{F1E247BD-3B5B-44FE-AA78-8165E86545B1}" type="presOf" srcId="{37AEEFAF-27AF-4837-84A1-DB7D70CE5F3F}" destId="{5C6E95DD-E55A-4929-B044-F1BBDBE4A6B8}" srcOrd="0" destOrd="0" presId="urn:microsoft.com/office/officeart/2005/8/layout/hierarchy2"/>
    <dgm:cxn modelId="{8C37A5C4-E21B-4F7A-BAB9-DC8B15F94349}" type="presOf" srcId="{08DA6202-A1BF-41C4-BB8E-9D7FFF9BC40C}" destId="{8D98A6D6-C1B3-4870-A235-C8F09354FAED}" srcOrd="1" destOrd="0" presId="urn:microsoft.com/office/officeart/2005/8/layout/hierarchy2"/>
    <dgm:cxn modelId="{E3539D36-0833-493B-A5BC-E5F3949FC835}" type="presParOf" srcId="{413B8F91-5DA9-445E-9AD1-357B62627D74}" destId="{6C16BC42-FAAA-423A-95F8-8A399B6F3486}" srcOrd="0" destOrd="0" presId="urn:microsoft.com/office/officeart/2005/8/layout/hierarchy2"/>
    <dgm:cxn modelId="{245A9A13-8AAE-4559-8E13-87E8742356AE}" type="presParOf" srcId="{6C16BC42-FAAA-423A-95F8-8A399B6F3486}" destId="{5C6E95DD-E55A-4929-B044-F1BBDBE4A6B8}" srcOrd="0" destOrd="0" presId="urn:microsoft.com/office/officeart/2005/8/layout/hierarchy2"/>
    <dgm:cxn modelId="{018624FA-16F6-4AFA-9720-AFF8BF7CD2BE}" type="presParOf" srcId="{6C16BC42-FAAA-423A-95F8-8A399B6F3486}" destId="{23355FED-202A-44DA-8ADB-EE144BC5073F}" srcOrd="1" destOrd="0" presId="urn:microsoft.com/office/officeart/2005/8/layout/hierarchy2"/>
    <dgm:cxn modelId="{1C222CA0-981F-4E74-927C-88C9F9DEE867}" type="presParOf" srcId="{23355FED-202A-44DA-8ADB-EE144BC5073F}" destId="{F9967AAE-A5FD-48F7-869E-5BD85B78590A}" srcOrd="0" destOrd="0" presId="urn:microsoft.com/office/officeart/2005/8/layout/hierarchy2"/>
    <dgm:cxn modelId="{DB360FD3-1BCD-4C0C-944E-CF4C6E2A9496}" type="presParOf" srcId="{F9967AAE-A5FD-48F7-869E-5BD85B78590A}" destId="{90E179BA-E501-4D2C-BAD1-D7B64E04AF5E}" srcOrd="0" destOrd="0" presId="urn:microsoft.com/office/officeart/2005/8/layout/hierarchy2"/>
    <dgm:cxn modelId="{C1C69E7B-2853-4D25-83FE-C9809BD0F361}" type="presParOf" srcId="{23355FED-202A-44DA-8ADB-EE144BC5073F}" destId="{7D29F321-9893-46A5-B5C1-0FA7B6D5599F}" srcOrd="1" destOrd="0" presId="urn:microsoft.com/office/officeart/2005/8/layout/hierarchy2"/>
    <dgm:cxn modelId="{1D16C32B-A697-4D81-BF25-7993DF464327}" type="presParOf" srcId="{7D29F321-9893-46A5-B5C1-0FA7B6D5599F}" destId="{A5D4855F-1DED-4BBD-8E5E-47B7993C2BC1}" srcOrd="0" destOrd="0" presId="urn:microsoft.com/office/officeart/2005/8/layout/hierarchy2"/>
    <dgm:cxn modelId="{D959341F-5CE2-42B6-B6E1-4920BEAAD386}" type="presParOf" srcId="{7D29F321-9893-46A5-B5C1-0FA7B6D5599F}" destId="{AFE567E9-4E68-4544-9BAF-DE9AAD9383C9}" srcOrd="1" destOrd="0" presId="urn:microsoft.com/office/officeart/2005/8/layout/hierarchy2"/>
    <dgm:cxn modelId="{9660942E-91EB-46D6-B825-B5743D01E986}" type="presParOf" srcId="{23355FED-202A-44DA-8ADB-EE144BC5073F}" destId="{61E16D45-901D-46CA-A3DB-961AC7DCAAB6}" srcOrd="2" destOrd="0" presId="urn:microsoft.com/office/officeart/2005/8/layout/hierarchy2"/>
    <dgm:cxn modelId="{D9BE8A63-B1C4-4761-B01A-5C92503DC975}" type="presParOf" srcId="{61E16D45-901D-46CA-A3DB-961AC7DCAAB6}" destId="{8D98A6D6-C1B3-4870-A235-C8F09354FAED}" srcOrd="0" destOrd="0" presId="urn:microsoft.com/office/officeart/2005/8/layout/hierarchy2"/>
    <dgm:cxn modelId="{3244A861-5A71-460B-BB42-2EF35724BEE9}" type="presParOf" srcId="{23355FED-202A-44DA-8ADB-EE144BC5073F}" destId="{33F47D94-6E85-47D7-B0D0-142B73F59F76}" srcOrd="3" destOrd="0" presId="urn:microsoft.com/office/officeart/2005/8/layout/hierarchy2"/>
    <dgm:cxn modelId="{FAB60730-AD23-4702-BA01-65A20E64D2F0}" type="presParOf" srcId="{33F47D94-6E85-47D7-B0D0-142B73F59F76}" destId="{DC308AEC-D5FD-4C39-BD36-46A9BBB7EAFE}" srcOrd="0" destOrd="0" presId="urn:microsoft.com/office/officeart/2005/8/layout/hierarchy2"/>
    <dgm:cxn modelId="{72967833-7674-44FD-82AC-24492D44FBCD}" type="presParOf" srcId="{33F47D94-6E85-47D7-B0D0-142B73F59F76}" destId="{6A70A340-58A3-48D6-AD8C-ABFA44F2BF90}"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7535F-CD2D-46A2-9501-5D1EC8CCC2B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A696D832-4FCF-45F6-B62A-CC46045E0F7A}">
      <dgm:prSet phldrT="[テキスト]"/>
      <dgm:spPr/>
      <dgm:t>
        <a:bodyPr/>
        <a:lstStyle/>
        <a:p>
          <a:r>
            <a:rPr kumimoji="1" lang="ja-JP" altLang="en-US" dirty="0" smtClean="0"/>
            <a:t>商品概念を開示した広告</a:t>
          </a:r>
          <a:endParaRPr kumimoji="1" lang="ja-JP" altLang="en-US" dirty="0"/>
        </a:p>
      </dgm:t>
    </dgm:pt>
    <dgm:pt modelId="{3D7F9A2D-40CD-4A98-90D0-B6F7C6619BC5}" type="parTrans" cxnId="{F3204FB4-75EC-4D00-AD99-C487D965B82B}">
      <dgm:prSet/>
      <dgm:spPr/>
      <dgm:t>
        <a:bodyPr/>
        <a:lstStyle/>
        <a:p>
          <a:endParaRPr kumimoji="1" lang="ja-JP" altLang="en-US"/>
        </a:p>
      </dgm:t>
    </dgm:pt>
    <dgm:pt modelId="{60445F7F-98EA-4850-9A3C-DCC61732D00F}" type="sibTrans" cxnId="{F3204FB4-75EC-4D00-AD99-C487D965B82B}">
      <dgm:prSet/>
      <dgm:spPr/>
      <dgm:t>
        <a:bodyPr/>
        <a:lstStyle/>
        <a:p>
          <a:endParaRPr kumimoji="1" lang="ja-JP" altLang="en-US"/>
        </a:p>
      </dgm:t>
    </dgm:pt>
    <dgm:pt modelId="{E0C5570F-8A48-4906-8F3B-D616F336869D}">
      <dgm:prSet phldrT="[テキスト]"/>
      <dgm:spPr/>
      <dgm:t>
        <a:bodyPr/>
        <a:lstStyle/>
        <a:p>
          <a:r>
            <a:rPr kumimoji="1" lang="ja-JP" altLang="en-US" dirty="0" smtClean="0"/>
            <a:t>注目</a:t>
          </a:r>
          <a:endParaRPr kumimoji="1" lang="ja-JP" altLang="en-US" dirty="0"/>
        </a:p>
      </dgm:t>
    </dgm:pt>
    <dgm:pt modelId="{D379DC46-9FBD-43FA-BAB8-CCEF48F3E9CD}" type="parTrans" cxnId="{2651E016-297F-4BCB-A783-76439CA8AEC3}">
      <dgm:prSet/>
      <dgm:spPr>
        <a:ln>
          <a:solidFill>
            <a:srgbClr val="FF0000"/>
          </a:solidFill>
        </a:ln>
      </dgm:spPr>
      <dgm:t>
        <a:bodyPr/>
        <a:lstStyle/>
        <a:p>
          <a:endParaRPr kumimoji="1" lang="ja-JP" altLang="en-US"/>
        </a:p>
      </dgm:t>
    </dgm:pt>
    <dgm:pt modelId="{ABC5FD95-FB8B-4CE0-A69A-ED7E21B98E90}" type="sibTrans" cxnId="{2651E016-297F-4BCB-A783-76439CA8AEC3}">
      <dgm:prSet/>
      <dgm:spPr/>
      <dgm:t>
        <a:bodyPr/>
        <a:lstStyle/>
        <a:p>
          <a:endParaRPr kumimoji="1" lang="ja-JP" altLang="en-US"/>
        </a:p>
      </dgm:t>
    </dgm:pt>
    <dgm:pt modelId="{B6476583-2EC0-4725-8424-6D84B9C9F541}">
      <dgm:prSet phldrT="[テキスト]"/>
      <dgm:spPr/>
      <dgm:t>
        <a:bodyPr/>
        <a:lstStyle/>
        <a:p>
          <a:r>
            <a:rPr kumimoji="1" lang="ja-JP" altLang="en-US" dirty="0" smtClean="0"/>
            <a:t>情報をシャットアウト</a:t>
          </a:r>
          <a:endParaRPr kumimoji="1" lang="ja-JP" altLang="en-US" dirty="0"/>
        </a:p>
      </dgm:t>
    </dgm:pt>
    <dgm:pt modelId="{990086DE-007E-46DA-BCBA-2A59C50ECF9C}" type="parTrans" cxnId="{8617DF0D-0974-4F75-AF6D-09011ACD33B2}">
      <dgm:prSet/>
      <dgm:spPr>
        <a:ln>
          <a:solidFill>
            <a:srgbClr val="002060"/>
          </a:solidFill>
        </a:ln>
      </dgm:spPr>
      <dgm:t>
        <a:bodyPr/>
        <a:lstStyle/>
        <a:p>
          <a:endParaRPr kumimoji="1" lang="ja-JP" altLang="en-US"/>
        </a:p>
      </dgm:t>
    </dgm:pt>
    <dgm:pt modelId="{93285F10-975C-4B7D-A546-2CB7B18FD03E}" type="sibTrans" cxnId="{8617DF0D-0974-4F75-AF6D-09011ACD33B2}">
      <dgm:prSet/>
      <dgm:spPr/>
      <dgm:t>
        <a:bodyPr/>
        <a:lstStyle/>
        <a:p>
          <a:endParaRPr kumimoji="1" lang="ja-JP" altLang="en-US"/>
        </a:p>
      </dgm:t>
    </dgm:pt>
    <dgm:pt modelId="{C9B160C1-A950-42FF-9AE8-6916B55EB1AD}" type="pres">
      <dgm:prSet presAssocID="{8917535F-CD2D-46A2-9501-5D1EC8CCC2B6}" presName="diagram" presStyleCnt="0">
        <dgm:presLayoutVars>
          <dgm:chPref val="1"/>
          <dgm:dir/>
          <dgm:animOne val="branch"/>
          <dgm:animLvl val="lvl"/>
          <dgm:resizeHandles val="exact"/>
        </dgm:presLayoutVars>
      </dgm:prSet>
      <dgm:spPr/>
      <dgm:t>
        <a:bodyPr/>
        <a:lstStyle/>
        <a:p>
          <a:endParaRPr kumimoji="1" lang="ja-JP" altLang="en-US"/>
        </a:p>
      </dgm:t>
    </dgm:pt>
    <dgm:pt modelId="{BB406759-876A-465E-8DC9-904F9CF06081}" type="pres">
      <dgm:prSet presAssocID="{A696D832-4FCF-45F6-B62A-CC46045E0F7A}" presName="root1" presStyleCnt="0"/>
      <dgm:spPr/>
    </dgm:pt>
    <dgm:pt modelId="{9FCA5232-87C0-4258-9998-E0A8D038F6E0}" type="pres">
      <dgm:prSet presAssocID="{A696D832-4FCF-45F6-B62A-CC46045E0F7A}" presName="LevelOneTextNode" presStyleLbl="node0" presStyleIdx="0" presStyleCnt="1">
        <dgm:presLayoutVars>
          <dgm:chPref val="3"/>
        </dgm:presLayoutVars>
      </dgm:prSet>
      <dgm:spPr/>
      <dgm:t>
        <a:bodyPr/>
        <a:lstStyle/>
        <a:p>
          <a:endParaRPr kumimoji="1" lang="ja-JP" altLang="en-US"/>
        </a:p>
      </dgm:t>
    </dgm:pt>
    <dgm:pt modelId="{8E257931-20A5-4A6D-BF8C-8B40B348DE80}" type="pres">
      <dgm:prSet presAssocID="{A696D832-4FCF-45F6-B62A-CC46045E0F7A}" presName="level2hierChild" presStyleCnt="0"/>
      <dgm:spPr/>
    </dgm:pt>
    <dgm:pt modelId="{F7B2AA33-BF81-40EC-BA51-85C9FBFC904F}" type="pres">
      <dgm:prSet presAssocID="{D379DC46-9FBD-43FA-BAB8-CCEF48F3E9CD}" presName="conn2-1" presStyleLbl="parChTrans1D2" presStyleIdx="0" presStyleCnt="2"/>
      <dgm:spPr/>
      <dgm:t>
        <a:bodyPr/>
        <a:lstStyle/>
        <a:p>
          <a:endParaRPr kumimoji="1" lang="ja-JP" altLang="en-US"/>
        </a:p>
      </dgm:t>
    </dgm:pt>
    <dgm:pt modelId="{BDA7F283-29C5-4B66-99CA-15BD39136B45}" type="pres">
      <dgm:prSet presAssocID="{D379DC46-9FBD-43FA-BAB8-CCEF48F3E9CD}" presName="connTx" presStyleLbl="parChTrans1D2" presStyleIdx="0" presStyleCnt="2"/>
      <dgm:spPr/>
      <dgm:t>
        <a:bodyPr/>
        <a:lstStyle/>
        <a:p>
          <a:endParaRPr kumimoji="1" lang="ja-JP" altLang="en-US"/>
        </a:p>
      </dgm:t>
    </dgm:pt>
    <dgm:pt modelId="{FA06F65A-C8CD-464C-87C9-4436409ACE77}" type="pres">
      <dgm:prSet presAssocID="{E0C5570F-8A48-4906-8F3B-D616F336869D}" presName="root2" presStyleCnt="0"/>
      <dgm:spPr/>
    </dgm:pt>
    <dgm:pt modelId="{50C40AF0-EDB9-41AD-8540-F30301F43849}" type="pres">
      <dgm:prSet presAssocID="{E0C5570F-8A48-4906-8F3B-D616F336869D}" presName="LevelTwoTextNode" presStyleLbl="node2" presStyleIdx="0" presStyleCnt="2" custLinFactNeighborX="10031" custLinFactNeighborY="243">
        <dgm:presLayoutVars>
          <dgm:chPref val="3"/>
        </dgm:presLayoutVars>
      </dgm:prSet>
      <dgm:spPr/>
      <dgm:t>
        <a:bodyPr/>
        <a:lstStyle/>
        <a:p>
          <a:endParaRPr kumimoji="1" lang="ja-JP" altLang="en-US"/>
        </a:p>
      </dgm:t>
    </dgm:pt>
    <dgm:pt modelId="{B47D0925-387B-4C62-AC48-2BA764547233}" type="pres">
      <dgm:prSet presAssocID="{E0C5570F-8A48-4906-8F3B-D616F336869D}" presName="level3hierChild" presStyleCnt="0"/>
      <dgm:spPr/>
    </dgm:pt>
    <dgm:pt modelId="{B9A486B1-2CCA-400B-9806-D1662D263B6D}" type="pres">
      <dgm:prSet presAssocID="{990086DE-007E-46DA-BCBA-2A59C50ECF9C}" presName="conn2-1" presStyleLbl="parChTrans1D2" presStyleIdx="1" presStyleCnt="2"/>
      <dgm:spPr/>
      <dgm:t>
        <a:bodyPr/>
        <a:lstStyle/>
        <a:p>
          <a:endParaRPr kumimoji="1" lang="ja-JP" altLang="en-US"/>
        </a:p>
      </dgm:t>
    </dgm:pt>
    <dgm:pt modelId="{718473B2-48DB-4885-8A73-6C9CCF202870}" type="pres">
      <dgm:prSet presAssocID="{990086DE-007E-46DA-BCBA-2A59C50ECF9C}" presName="connTx" presStyleLbl="parChTrans1D2" presStyleIdx="1" presStyleCnt="2"/>
      <dgm:spPr/>
      <dgm:t>
        <a:bodyPr/>
        <a:lstStyle/>
        <a:p>
          <a:endParaRPr kumimoji="1" lang="ja-JP" altLang="en-US"/>
        </a:p>
      </dgm:t>
    </dgm:pt>
    <dgm:pt modelId="{F0DFBD5B-C3F8-4C29-8425-83F65CB579C8}" type="pres">
      <dgm:prSet presAssocID="{B6476583-2EC0-4725-8424-6D84B9C9F541}" presName="root2" presStyleCnt="0"/>
      <dgm:spPr/>
    </dgm:pt>
    <dgm:pt modelId="{68DD697D-DB6B-4798-BF86-74290AC4B319}" type="pres">
      <dgm:prSet presAssocID="{B6476583-2EC0-4725-8424-6D84B9C9F541}" presName="LevelTwoTextNode" presStyleLbl="node2" presStyleIdx="1" presStyleCnt="2">
        <dgm:presLayoutVars>
          <dgm:chPref val="3"/>
        </dgm:presLayoutVars>
      </dgm:prSet>
      <dgm:spPr/>
      <dgm:t>
        <a:bodyPr/>
        <a:lstStyle/>
        <a:p>
          <a:endParaRPr kumimoji="1" lang="ja-JP" altLang="en-US"/>
        </a:p>
      </dgm:t>
    </dgm:pt>
    <dgm:pt modelId="{F9681E19-31C9-4F1C-8853-3AAB1DEF2263}" type="pres">
      <dgm:prSet presAssocID="{B6476583-2EC0-4725-8424-6D84B9C9F541}" presName="level3hierChild" presStyleCnt="0"/>
      <dgm:spPr/>
    </dgm:pt>
  </dgm:ptLst>
  <dgm:cxnLst>
    <dgm:cxn modelId="{016B5C47-3012-4F98-BE9B-DFA181907FC4}" type="presOf" srcId="{990086DE-007E-46DA-BCBA-2A59C50ECF9C}" destId="{718473B2-48DB-4885-8A73-6C9CCF202870}" srcOrd="1" destOrd="0" presId="urn:microsoft.com/office/officeart/2005/8/layout/hierarchy2"/>
    <dgm:cxn modelId="{CAA40D8F-350B-45A8-9CAB-1411D61CC29A}" type="presOf" srcId="{A696D832-4FCF-45F6-B62A-CC46045E0F7A}" destId="{9FCA5232-87C0-4258-9998-E0A8D038F6E0}" srcOrd="0" destOrd="0" presId="urn:microsoft.com/office/officeart/2005/8/layout/hierarchy2"/>
    <dgm:cxn modelId="{25CF28C8-77C5-4AD1-B289-A2A1DE393050}" type="presOf" srcId="{8917535F-CD2D-46A2-9501-5D1EC8CCC2B6}" destId="{C9B160C1-A950-42FF-9AE8-6916B55EB1AD}" srcOrd="0" destOrd="0" presId="urn:microsoft.com/office/officeart/2005/8/layout/hierarchy2"/>
    <dgm:cxn modelId="{C9EDDDFB-4273-45A4-8EA7-83FA90111742}" type="presOf" srcId="{D379DC46-9FBD-43FA-BAB8-CCEF48F3E9CD}" destId="{BDA7F283-29C5-4B66-99CA-15BD39136B45}" srcOrd="1" destOrd="0" presId="urn:microsoft.com/office/officeart/2005/8/layout/hierarchy2"/>
    <dgm:cxn modelId="{2651E016-297F-4BCB-A783-76439CA8AEC3}" srcId="{A696D832-4FCF-45F6-B62A-CC46045E0F7A}" destId="{E0C5570F-8A48-4906-8F3B-D616F336869D}" srcOrd="0" destOrd="0" parTransId="{D379DC46-9FBD-43FA-BAB8-CCEF48F3E9CD}" sibTransId="{ABC5FD95-FB8B-4CE0-A69A-ED7E21B98E90}"/>
    <dgm:cxn modelId="{258EAC8E-5E4C-4427-8D84-3A629D0CCFEC}" type="presOf" srcId="{D379DC46-9FBD-43FA-BAB8-CCEF48F3E9CD}" destId="{F7B2AA33-BF81-40EC-BA51-85C9FBFC904F}" srcOrd="0" destOrd="0" presId="urn:microsoft.com/office/officeart/2005/8/layout/hierarchy2"/>
    <dgm:cxn modelId="{63FD159C-4ED6-427A-A873-D24B0A61B419}" type="presOf" srcId="{B6476583-2EC0-4725-8424-6D84B9C9F541}" destId="{68DD697D-DB6B-4798-BF86-74290AC4B319}" srcOrd="0" destOrd="0" presId="urn:microsoft.com/office/officeart/2005/8/layout/hierarchy2"/>
    <dgm:cxn modelId="{6B4B2E5A-3797-44F1-90C7-A3BE077BA0CA}" type="presOf" srcId="{E0C5570F-8A48-4906-8F3B-D616F336869D}" destId="{50C40AF0-EDB9-41AD-8540-F30301F43849}" srcOrd="0" destOrd="0" presId="urn:microsoft.com/office/officeart/2005/8/layout/hierarchy2"/>
    <dgm:cxn modelId="{A82B9E1C-7AE8-48C0-B066-60E3AD93CBA6}" type="presOf" srcId="{990086DE-007E-46DA-BCBA-2A59C50ECF9C}" destId="{B9A486B1-2CCA-400B-9806-D1662D263B6D}" srcOrd="0" destOrd="0" presId="urn:microsoft.com/office/officeart/2005/8/layout/hierarchy2"/>
    <dgm:cxn modelId="{F3204FB4-75EC-4D00-AD99-C487D965B82B}" srcId="{8917535F-CD2D-46A2-9501-5D1EC8CCC2B6}" destId="{A696D832-4FCF-45F6-B62A-CC46045E0F7A}" srcOrd="0" destOrd="0" parTransId="{3D7F9A2D-40CD-4A98-90D0-B6F7C6619BC5}" sibTransId="{60445F7F-98EA-4850-9A3C-DCC61732D00F}"/>
    <dgm:cxn modelId="{8617DF0D-0974-4F75-AF6D-09011ACD33B2}" srcId="{A696D832-4FCF-45F6-B62A-CC46045E0F7A}" destId="{B6476583-2EC0-4725-8424-6D84B9C9F541}" srcOrd="1" destOrd="0" parTransId="{990086DE-007E-46DA-BCBA-2A59C50ECF9C}" sibTransId="{93285F10-975C-4B7D-A546-2CB7B18FD03E}"/>
    <dgm:cxn modelId="{C7785915-0AF6-490F-8460-17934AA114F0}" type="presParOf" srcId="{C9B160C1-A950-42FF-9AE8-6916B55EB1AD}" destId="{BB406759-876A-465E-8DC9-904F9CF06081}" srcOrd="0" destOrd="0" presId="urn:microsoft.com/office/officeart/2005/8/layout/hierarchy2"/>
    <dgm:cxn modelId="{1B2A008E-2875-4EB5-9668-2B51811CC912}" type="presParOf" srcId="{BB406759-876A-465E-8DC9-904F9CF06081}" destId="{9FCA5232-87C0-4258-9998-E0A8D038F6E0}" srcOrd="0" destOrd="0" presId="urn:microsoft.com/office/officeart/2005/8/layout/hierarchy2"/>
    <dgm:cxn modelId="{A4DD707E-C4A9-44B2-8BBA-7E69993FDB4B}" type="presParOf" srcId="{BB406759-876A-465E-8DC9-904F9CF06081}" destId="{8E257931-20A5-4A6D-BF8C-8B40B348DE80}" srcOrd="1" destOrd="0" presId="urn:microsoft.com/office/officeart/2005/8/layout/hierarchy2"/>
    <dgm:cxn modelId="{60528C1B-F1DF-442C-93D1-D88003FB5A3B}" type="presParOf" srcId="{8E257931-20A5-4A6D-BF8C-8B40B348DE80}" destId="{F7B2AA33-BF81-40EC-BA51-85C9FBFC904F}" srcOrd="0" destOrd="0" presId="urn:microsoft.com/office/officeart/2005/8/layout/hierarchy2"/>
    <dgm:cxn modelId="{543BCB65-8FFA-4761-AD20-0DE97A0880A6}" type="presParOf" srcId="{F7B2AA33-BF81-40EC-BA51-85C9FBFC904F}" destId="{BDA7F283-29C5-4B66-99CA-15BD39136B45}" srcOrd="0" destOrd="0" presId="urn:microsoft.com/office/officeart/2005/8/layout/hierarchy2"/>
    <dgm:cxn modelId="{141865EA-76BB-4F06-985A-FF368C70E903}" type="presParOf" srcId="{8E257931-20A5-4A6D-BF8C-8B40B348DE80}" destId="{FA06F65A-C8CD-464C-87C9-4436409ACE77}" srcOrd="1" destOrd="0" presId="urn:microsoft.com/office/officeart/2005/8/layout/hierarchy2"/>
    <dgm:cxn modelId="{456058F4-8B8F-4BB1-A127-D972A91DE571}" type="presParOf" srcId="{FA06F65A-C8CD-464C-87C9-4436409ACE77}" destId="{50C40AF0-EDB9-41AD-8540-F30301F43849}" srcOrd="0" destOrd="0" presId="urn:microsoft.com/office/officeart/2005/8/layout/hierarchy2"/>
    <dgm:cxn modelId="{F35961F8-5407-4F59-BACF-B577ED6748D8}" type="presParOf" srcId="{FA06F65A-C8CD-464C-87C9-4436409ACE77}" destId="{B47D0925-387B-4C62-AC48-2BA764547233}" srcOrd="1" destOrd="0" presId="urn:microsoft.com/office/officeart/2005/8/layout/hierarchy2"/>
    <dgm:cxn modelId="{F277F48D-044F-4108-8B33-292B4C6B6DA5}" type="presParOf" srcId="{8E257931-20A5-4A6D-BF8C-8B40B348DE80}" destId="{B9A486B1-2CCA-400B-9806-D1662D263B6D}" srcOrd="2" destOrd="0" presId="urn:microsoft.com/office/officeart/2005/8/layout/hierarchy2"/>
    <dgm:cxn modelId="{415B1311-1DE9-49A8-8E7A-795D508703E3}" type="presParOf" srcId="{B9A486B1-2CCA-400B-9806-D1662D263B6D}" destId="{718473B2-48DB-4885-8A73-6C9CCF202870}" srcOrd="0" destOrd="0" presId="urn:microsoft.com/office/officeart/2005/8/layout/hierarchy2"/>
    <dgm:cxn modelId="{4F35C8B1-A61D-4601-BFE6-62B38F1EBE61}" type="presParOf" srcId="{8E257931-20A5-4A6D-BF8C-8B40B348DE80}" destId="{F0DFBD5B-C3F8-4C29-8425-83F65CB579C8}" srcOrd="3" destOrd="0" presId="urn:microsoft.com/office/officeart/2005/8/layout/hierarchy2"/>
    <dgm:cxn modelId="{A505E04F-AB73-4F1F-BFAF-94E26094CF11}" type="presParOf" srcId="{F0DFBD5B-C3F8-4C29-8425-83F65CB579C8}" destId="{68DD697D-DB6B-4798-BF86-74290AC4B319}" srcOrd="0" destOrd="0" presId="urn:microsoft.com/office/officeart/2005/8/layout/hierarchy2"/>
    <dgm:cxn modelId="{1D7D3552-384F-4F22-928B-CF9350826781}" type="presParOf" srcId="{F0DFBD5B-C3F8-4C29-8425-83F65CB579C8}" destId="{F9681E19-31C9-4F1C-8853-3AAB1DEF2263}" srcOrd="1" destOrd="0" presId="urn:microsoft.com/office/officeart/2005/8/layout/hierarchy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D7AD67-A8D4-4198-B4CE-1C94B33C745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37AEEFAF-27AF-4837-84A1-DB7D70CE5F3F}">
      <dgm:prSet phldrT="[テキスト]"/>
      <dgm:spPr/>
      <dgm:t>
        <a:bodyPr/>
        <a:lstStyle/>
        <a:p>
          <a:r>
            <a:rPr kumimoji="1" lang="ja-JP" altLang="en-US" dirty="0" smtClean="0"/>
            <a:t>ブランド名を開示する広告</a:t>
          </a:r>
          <a:endParaRPr kumimoji="1" lang="ja-JP" altLang="en-US" dirty="0"/>
        </a:p>
      </dgm:t>
    </dgm:pt>
    <dgm:pt modelId="{85C3D901-0027-4ACE-A001-83D7F4D946CA}" type="parTrans" cxnId="{23974394-C866-475F-9988-4854CC417D6F}">
      <dgm:prSet/>
      <dgm:spPr/>
      <dgm:t>
        <a:bodyPr/>
        <a:lstStyle/>
        <a:p>
          <a:endParaRPr kumimoji="1" lang="ja-JP" altLang="en-US"/>
        </a:p>
      </dgm:t>
    </dgm:pt>
    <dgm:pt modelId="{DD19C2D0-299C-4F17-8E38-FBAE7B47A1C2}" type="sibTrans" cxnId="{23974394-C866-475F-9988-4854CC417D6F}">
      <dgm:prSet/>
      <dgm:spPr/>
      <dgm:t>
        <a:bodyPr/>
        <a:lstStyle/>
        <a:p>
          <a:endParaRPr kumimoji="1" lang="ja-JP" altLang="en-US"/>
        </a:p>
      </dgm:t>
    </dgm:pt>
    <dgm:pt modelId="{CE379D8F-4F1B-40AE-AD68-A66A7261D8D6}">
      <dgm:prSet phldrT="[テキスト]"/>
      <dgm:spPr/>
      <dgm:t>
        <a:bodyPr/>
        <a:lstStyle/>
        <a:p>
          <a:r>
            <a:rPr kumimoji="1" lang="ja-JP" altLang="en-US" dirty="0" smtClean="0"/>
            <a:t>注目</a:t>
          </a:r>
          <a:endParaRPr kumimoji="1" lang="ja-JP" altLang="en-US" dirty="0"/>
        </a:p>
      </dgm:t>
    </dgm:pt>
    <dgm:pt modelId="{E7CF045E-CD9D-4E58-8AC8-6B509CFA632B}" type="parTrans" cxnId="{E80384EF-33CD-48CA-BB7A-80ADD1DB4CB7}">
      <dgm:prSet/>
      <dgm:spPr>
        <a:ln>
          <a:solidFill>
            <a:srgbClr val="FF0000"/>
          </a:solidFill>
        </a:ln>
      </dgm:spPr>
      <dgm:t>
        <a:bodyPr/>
        <a:lstStyle/>
        <a:p>
          <a:endParaRPr kumimoji="1" lang="ja-JP" altLang="en-US"/>
        </a:p>
      </dgm:t>
    </dgm:pt>
    <dgm:pt modelId="{7746541F-A71E-4B29-9529-DEB3C418C7AD}" type="sibTrans" cxnId="{E80384EF-33CD-48CA-BB7A-80ADD1DB4CB7}">
      <dgm:prSet/>
      <dgm:spPr/>
      <dgm:t>
        <a:bodyPr/>
        <a:lstStyle/>
        <a:p>
          <a:endParaRPr kumimoji="1" lang="ja-JP" altLang="en-US"/>
        </a:p>
      </dgm:t>
    </dgm:pt>
    <dgm:pt modelId="{68CEBDDD-E37C-448D-AC63-738EE5F218D8}">
      <dgm:prSet phldrT="[テキスト]"/>
      <dgm:spPr/>
      <dgm:t>
        <a:bodyPr/>
        <a:lstStyle/>
        <a:p>
          <a:r>
            <a:rPr kumimoji="1" lang="ja-JP" altLang="en-US" dirty="0" smtClean="0"/>
            <a:t>情報をシャットアウト</a:t>
          </a:r>
          <a:endParaRPr kumimoji="1" lang="ja-JP" altLang="en-US" dirty="0"/>
        </a:p>
      </dgm:t>
    </dgm:pt>
    <dgm:pt modelId="{08DA6202-A1BF-41C4-BB8E-9D7FFF9BC40C}" type="parTrans" cxnId="{3985D928-9EDA-4523-8D2F-EB5028A5FB8A}">
      <dgm:prSet/>
      <dgm:spPr>
        <a:ln>
          <a:solidFill>
            <a:srgbClr val="002060"/>
          </a:solidFill>
        </a:ln>
      </dgm:spPr>
      <dgm:t>
        <a:bodyPr/>
        <a:lstStyle/>
        <a:p>
          <a:endParaRPr kumimoji="1" lang="ja-JP" altLang="en-US"/>
        </a:p>
      </dgm:t>
    </dgm:pt>
    <dgm:pt modelId="{EF53075E-09C3-49B5-9C12-89484C72CDF6}" type="sibTrans" cxnId="{3985D928-9EDA-4523-8D2F-EB5028A5FB8A}">
      <dgm:prSet/>
      <dgm:spPr/>
      <dgm:t>
        <a:bodyPr/>
        <a:lstStyle/>
        <a:p>
          <a:endParaRPr kumimoji="1" lang="ja-JP" altLang="en-US"/>
        </a:p>
      </dgm:t>
    </dgm:pt>
    <dgm:pt modelId="{413B8F91-5DA9-445E-9AD1-357B62627D74}" type="pres">
      <dgm:prSet presAssocID="{47D7AD67-A8D4-4198-B4CE-1C94B33C745F}" presName="diagram" presStyleCnt="0">
        <dgm:presLayoutVars>
          <dgm:chPref val="1"/>
          <dgm:dir/>
          <dgm:animOne val="branch"/>
          <dgm:animLvl val="lvl"/>
          <dgm:resizeHandles val="exact"/>
        </dgm:presLayoutVars>
      </dgm:prSet>
      <dgm:spPr/>
      <dgm:t>
        <a:bodyPr/>
        <a:lstStyle/>
        <a:p>
          <a:endParaRPr kumimoji="1" lang="ja-JP" altLang="en-US"/>
        </a:p>
      </dgm:t>
    </dgm:pt>
    <dgm:pt modelId="{6C16BC42-FAAA-423A-95F8-8A399B6F3486}" type="pres">
      <dgm:prSet presAssocID="{37AEEFAF-27AF-4837-84A1-DB7D70CE5F3F}" presName="root1" presStyleCnt="0"/>
      <dgm:spPr/>
    </dgm:pt>
    <dgm:pt modelId="{5C6E95DD-E55A-4929-B044-F1BBDBE4A6B8}" type="pres">
      <dgm:prSet presAssocID="{37AEEFAF-27AF-4837-84A1-DB7D70CE5F3F}" presName="LevelOneTextNode" presStyleLbl="node0" presStyleIdx="0" presStyleCnt="1">
        <dgm:presLayoutVars>
          <dgm:chPref val="3"/>
        </dgm:presLayoutVars>
      </dgm:prSet>
      <dgm:spPr/>
      <dgm:t>
        <a:bodyPr/>
        <a:lstStyle/>
        <a:p>
          <a:endParaRPr kumimoji="1" lang="ja-JP" altLang="en-US"/>
        </a:p>
      </dgm:t>
    </dgm:pt>
    <dgm:pt modelId="{23355FED-202A-44DA-8ADB-EE144BC5073F}" type="pres">
      <dgm:prSet presAssocID="{37AEEFAF-27AF-4837-84A1-DB7D70CE5F3F}" presName="level2hierChild" presStyleCnt="0"/>
      <dgm:spPr/>
    </dgm:pt>
    <dgm:pt modelId="{F9967AAE-A5FD-48F7-869E-5BD85B78590A}" type="pres">
      <dgm:prSet presAssocID="{E7CF045E-CD9D-4E58-8AC8-6B509CFA632B}" presName="conn2-1" presStyleLbl="parChTrans1D2" presStyleIdx="0" presStyleCnt="2"/>
      <dgm:spPr/>
      <dgm:t>
        <a:bodyPr/>
        <a:lstStyle/>
        <a:p>
          <a:endParaRPr kumimoji="1" lang="ja-JP" altLang="en-US"/>
        </a:p>
      </dgm:t>
    </dgm:pt>
    <dgm:pt modelId="{90E179BA-E501-4D2C-BAD1-D7B64E04AF5E}" type="pres">
      <dgm:prSet presAssocID="{E7CF045E-CD9D-4E58-8AC8-6B509CFA632B}" presName="connTx" presStyleLbl="parChTrans1D2" presStyleIdx="0" presStyleCnt="2"/>
      <dgm:spPr/>
      <dgm:t>
        <a:bodyPr/>
        <a:lstStyle/>
        <a:p>
          <a:endParaRPr kumimoji="1" lang="ja-JP" altLang="en-US"/>
        </a:p>
      </dgm:t>
    </dgm:pt>
    <dgm:pt modelId="{7D29F321-9893-46A5-B5C1-0FA7B6D5599F}" type="pres">
      <dgm:prSet presAssocID="{CE379D8F-4F1B-40AE-AD68-A66A7261D8D6}" presName="root2" presStyleCnt="0"/>
      <dgm:spPr/>
    </dgm:pt>
    <dgm:pt modelId="{A5D4855F-1DED-4BBD-8E5E-47B7993C2BC1}" type="pres">
      <dgm:prSet presAssocID="{CE379D8F-4F1B-40AE-AD68-A66A7261D8D6}" presName="LevelTwoTextNode" presStyleLbl="node2" presStyleIdx="0" presStyleCnt="2">
        <dgm:presLayoutVars>
          <dgm:chPref val="3"/>
        </dgm:presLayoutVars>
      </dgm:prSet>
      <dgm:spPr/>
      <dgm:t>
        <a:bodyPr/>
        <a:lstStyle/>
        <a:p>
          <a:endParaRPr kumimoji="1" lang="ja-JP" altLang="en-US"/>
        </a:p>
      </dgm:t>
    </dgm:pt>
    <dgm:pt modelId="{AFE567E9-4E68-4544-9BAF-DE9AAD9383C9}" type="pres">
      <dgm:prSet presAssocID="{CE379D8F-4F1B-40AE-AD68-A66A7261D8D6}" presName="level3hierChild" presStyleCnt="0"/>
      <dgm:spPr/>
    </dgm:pt>
    <dgm:pt modelId="{61E16D45-901D-46CA-A3DB-961AC7DCAAB6}" type="pres">
      <dgm:prSet presAssocID="{08DA6202-A1BF-41C4-BB8E-9D7FFF9BC40C}" presName="conn2-1" presStyleLbl="parChTrans1D2" presStyleIdx="1" presStyleCnt="2"/>
      <dgm:spPr/>
      <dgm:t>
        <a:bodyPr/>
        <a:lstStyle/>
        <a:p>
          <a:endParaRPr kumimoji="1" lang="ja-JP" altLang="en-US"/>
        </a:p>
      </dgm:t>
    </dgm:pt>
    <dgm:pt modelId="{8D98A6D6-C1B3-4870-A235-C8F09354FAED}" type="pres">
      <dgm:prSet presAssocID="{08DA6202-A1BF-41C4-BB8E-9D7FFF9BC40C}" presName="connTx" presStyleLbl="parChTrans1D2" presStyleIdx="1" presStyleCnt="2"/>
      <dgm:spPr/>
      <dgm:t>
        <a:bodyPr/>
        <a:lstStyle/>
        <a:p>
          <a:endParaRPr kumimoji="1" lang="ja-JP" altLang="en-US"/>
        </a:p>
      </dgm:t>
    </dgm:pt>
    <dgm:pt modelId="{33F47D94-6E85-47D7-B0D0-142B73F59F76}" type="pres">
      <dgm:prSet presAssocID="{68CEBDDD-E37C-448D-AC63-738EE5F218D8}" presName="root2" presStyleCnt="0"/>
      <dgm:spPr/>
    </dgm:pt>
    <dgm:pt modelId="{DC308AEC-D5FD-4C39-BD36-46A9BBB7EAFE}" type="pres">
      <dgm:prSet presAssocID="{68CEBDDD-E37C-448D-AC63-738EE5F218D8}" presName="LevelTwoTextNode" presStyleLbl="node2" presStyleIdx="1" presStyleCnt="2" custLinFactNeighborX="-895" custLinFactNeighborY="-5338">
        <dgm:presLayoutVars>
          <dgm:chPref val="3"/>
        </dgm:presLayoutVars>
      </dgm:prSet>
      <dgm:spPr/>
      <dgm:t>
        <a:bodyPr/>
        <a:lstStyle/>
        <a:p>
          <a:endParaRPr kumimoji="1" lang="ja-JP" altLang="en-US"/>
        </a:p>
      </dgm:t>
    </dgm:pt>
    <dgm:pt modelId="{6A70A340-58A3-48D6-AD8C-ABFA44F2BF90}" type="pres">
      <dgm:prSet presAssocID="{68CEBDDD-E37C-448D-AC63-738EE5F218D8}" presName="level3hierChild" presStyleCnt="0"/>
      <dgm:spPr/>
    </dgm:pt>
  </dgm:ptLst>
  <dgm:cxnLst>
    <dgm:cxn modelId="{5C32E341-62A3-43A2-9094-18901C018212}" type="presOf" srcId="{CE379D8F-4F1B-40AE-AD68-A66A7261D8D6}" destId="{A5D4855F-1DED-4BBD-8E5E-47B7993C2BC1}" srcOrd="0" destOrd="0" presId="urn:microsoft.com/office/officeart/2005/8/layout/hierarchy2"/>
    <dgm:cxn modelId="{3985D928-9EDA-4523-8D2F-EB5028A5FB8A}" srcId="{37AEEFAF-27AF-4837-84A1-DB7D70CE5F3F}" destId="{68CEBDDD-E37C-448D-AC63-738EE5F218D8}" srcOrd="1" destOrd="0" parTransId="{08DA6202-A1BF-41C4-BB8E-9D7FFF9BC40C}" sibTransId="{EF53075E-09C3-49B5-9C12-89484C72CDF6}"/>
    <dgm:cxn modelId="{B75402A3-9290-493F-97E9-A31FD2C84F0D}" type="presOf" srcId="{68CEBDDD-E37C-448D-AC63-738EE5F218D8}" destId="{DC308AEC-D5FD-4C39-BD36-46A9BBB7EAFE}" srcOrd="0" destOrd="0" presId="urn:microsoft.com/office/officeart/2005/8/layout/hierarchy2"/>
    <dgm:cxn modelId="{C04D079A-2CB4-4FBE-A123-E4333A89C33A}" type="presOf" srcId="{E7CF045E-CD9D-4E58-8AC8-6B509CFA632B}" destId="{90E179BA-E501-4D2C-BAD1-D7B64E04AF5E}" srcOrd="1" destOrd="0" presId="urn:microsoft.com/office/officeart/2005/8/layout/hierarchy2"/>
    <dgm:cxn modelId="{FF6485ED-6B6F-4174-89D9-5301E5B734F8}" type="presOf" srcId="{E7CF045E-CD9D-4E58-8AC8-6B509CFA632B}" destId="{F9967AAE-A5FD-48F7-869E-5BD85B78590A}" srcOrd="0" destOrd="0" presId="urn:microsoft.com/office/officeart/2005/8/layout/hierarchy2"/>
    <dgm:cxn modelId="{E80384EF-33CD-48CA-BB7A-80ADD1DB4CB7}" srcId="{37AEEFAF-27AF-4837-84A1-DB7D70CE5F3F}" destId="{CE379D8F-4F1B-40AE-AD68-A66A7261D8D6}" srcOrd="0" destOrd="0" parTransId="{E7CF045E-CD9D-4E58-8AC8-6B509CFA632B}" sibTransId="{7746541F-A71E-4B29-9529-DEB3C418C7AD}"/>
    <dgm:cxn modelId="{B3B96B6E-A569-4F28-B1BC-ED12D693763B}" type="presOf" srcId="{08DA6202-A1BF-41C4-BB8E-9D7FFF9BC40C}" destId="{8D98A6D6-C1B3-4870-A235-C8F09354FAED}" srcOrd="1" destOrd="0" presId="urn:microsoft.com/office/officeart/2005/8/layout/hierarchy2"/>
    <dgm:cxn modelId="{23974394-C866-475F-9988-4854CC417D6F}" srcId="{47D7AD67-A8D4-4198-B4CE-1C94B33C745F}" destId="{37AEEFAF-27AF-4837-84A1-DB7D70CE5F3F}" srcOrd="0" destOrd="0" parTransId="{85C3D901-0027-4ACE-A001-83D7F4D946CA}" sibTransId="{DD19C2D0-299C-4F17-8E38-FBAE7B47A1C2}"/>
    <dgm:cxn modelId="{6D95FBD9-363F-48AB-8386-F1560B87C64B}" type="presOf" srcId="{37AEEFAF-27AF-4837-84A1-DB7D70CE5F3F}" destId="{5C6E95DD-E55A-4929-B044-F1BBDBE4A6B8}" srcOrd="0" destOrd="0" presId="urn:microsoft.com/office/officeart/2005/8/layout/hierarchy2"/>
    <dgm:cxn modelId="{0DDD9354-792E-4F77-9C28-56DB60A0A2DE}" type="presOf" srcId="{08DA6202-A1BF-41C4-BB8E-9D7FFF9BC40C}" destId="{61E16D45-901D-46CA-A3DB-961AC7DCAAB6}" srcOrd="0" destOrd="0" presId="urn:microsoft.com/office/officeart/2005/8/layout/hierarchy2"/>
    <dgm:cxn modelId="{1C5A0614-54DD-4418-BD8B-46B27004131F}" type="presOf" srcId="{47D7AD67-A8D4-4198-B4CE-1C94B33C745F}" destId="{413B8F91-5DA9-445E-9AD1-357B62627D74}" srcOrd="0" destOrd="0" presId="urn:microsoft.com/office/officeart/2005/8/layout/hierarchy2"/>
    <dgm:cxn modelId="{A8DAC828-C59D-4E98-9AF5-4E6B063A5597}" type="presParOf" srcId="{413B8F91-5DA9-445E-9AD1-357B62627D74}" destId="{6C16BC42-FAAA-423A-95F8-8A399B6F3486}" srcOrd="0" destOrd="0" presId="urn:microsoft.com/office/officeart/2005/8/layout/hierarchy2"/>
    <dgm:cxn modelId="{BFE2C231-D6F6-40CD-8448-FAA20F94F641}" type="presParOf" srcId="{6C16BC42-FAAA-423A-95F8-8A399B6F3486}" destId="{5C6E95DD-E55A-4929-B044-F1BBDBE4A6B8}" srcOrd="0" destOrd="0" presId="urn:microsoft.com/office/officeart/2005/8/layout/hierarchy2"/>
    <dgm:cxn modelId="{9BB850A8-855C-42E7-83DA-7AB143871294}" type="presParOf" srcId="{6C16BC42-FAAA-423A-95F8-8A399B6F3486}" destId="{23355FED-202A-44DA-8ADB-EE144BC5073F}" srcOrd="1" destOrd="0" presId="urn:microsoft.com/office/officeart/2005/8/layout/hierarchy2"/>
    <dgm:cxn modelId="{057D3B23-2B72-43C8-ABCE-52D0FE21603B}" type="presParOf" srcId="{23355FED-202A-44DA-8ADB-EE144BC5073F}" destId="{F9967AAE-A5FD-48F7-869E-5BD85B78590A}" srcOrd="0" destOrd="0" presId="urn:microsoft.com/office/officeart/2005/8/layout/hierarchy2"/>
    <dgm:cxn modelId="{D1160006-1573-4056-9A05-513E23DCFB0A}" type="presParOf" srcId="{F9967AAE-A5FD-48F7-869E-5BD85B78590A}" destId="{90E179BA-E501-4D2C-BAD1-D7B64E04AF5E}" srcOrd="0" destOrd="0" presId="urn:microsoft.com/office/officeart/2005/8/layout/hierarchy2"/>
    <dgm:cxn modelId="{268954BA-BE56-4AA4-840A-F7BDF058C24F}" type="presParOf" srcId="{23355FED-202A-44DA-8ADB-EE144BC5073F}" destId="{7D29F321-9893-46A5-B5C1-0FA7B6D5599F}" srcOrd="1" destOrd="0" presId="urn:microsoft.com/office/officeart/2005/8/layout/hierarchy2"/>
    <dgm:cxn modelId="{99CF93DF-210C-42CF-885F-35A61A38C387}" type="presParOf" srcId="{7D29F321-9893-46A5-B5C1-0FA7B6D5599F}" destId="{A5D4855F-1DED-4BBD-8E5E-47B7993C2BC1}" srcOrd="0" destOrd="0" presId="urn:microsoft.com/office/officeart/2005/8/layout/hierarchy2"/>
    <dgm:cxn modelId="{339D705A-0ABF-43E1-9149-A94938F87E8D}" type="presParOf" srcId="{7D29F321-9893-46A5-B5C1-0FA7B6D5599F}" destId="{AFE567E9-4E68-4544-9BAF-DE9AAD9383C9}" srcOrd="1" destOrd="0" presId="urn:microsoft.com/office/officeart/2005/8/layout/hierarchy2"/>
    <dgm:cxn modelId="{91D9875D-8AA9-433C-B8B6-F95ED2F10313}" type="presParOf" srcId="{23355FED-202A-44DA-8ADB-EE144BC5073F}" destId="{61E16D45-901D-46CA-A3DB-961AC7DCAAB6}" srcOrd="2" destOrd="0" presId="urn:microsoft.com/office/officeart/2005/8/layout/hierarchy2"/>
    <dgm:cxn modelId="{A6507165-5D1E-465F-9242-78533282FEA2}" type="presParOf" srcId="{61E16D45-901D-46CA-A3DB-961AC7DCAAB6}" destId="{8D98A6D6-C1B3-4870-A235-C8F09354FAED}" srcOrd="0" destOrd="0" presId="urn:microsoft.com/office/officeart/2005/8/layout/hierarchy2"/>
    <dgm:cxn modelId="{97972D05-2BF0-4CCD-A313-A2C6B6815E53}" type="presParOf" srcId="{23355FED-202A-44DA-8ADB-EE144BC5073F}" destId="{33F47D94-6E85-47D7-B0D0-142B73F59F76}" srcOrd="3" destOrd="0" presId="urn:microsoft.com/office/officeart/2005/8/layout/hierarchy2"/>
    <dgm:cxn modelId="{E3014A91-345F-445B-89AB-44F70590709E}" type="presParOf" srcId="{33F47D94-6E85-47D7-B0D0-142B73F59F76}" destId="{DC308AEC-D5FD-4C39-BD36-46A9BBB7EAFE}" srcOrd="0" destOrd="0" presId="urn:microsoft.com/office/officeart/2005/8/layout/hierarchy2"/>
    <dgm:cxn modelId="{B32AB4F9-30A9-44A8-86FC-4A75D07B66C1}" type="presParOf" srcId="{33F47D94-6E85-47D7-B0D0-142B73F59F76}" destId="{6A70A340-58A3-48D6-AD8C-ABFA44F2BF90}"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17535F-CD2D-46A2-9501-5D1EC8CCC2B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A696D832-4FCF-45F6-B62A-CC46045E0F7A}">
      <dgm:prSet phldrT="[テキスト]"/>
      <dgm:spPr/>
      <dgm:t>
        <a:bodyPr/>
        <a:lstStyle/>
        <a:p>
          <a:r>
            <a:rPr kumimoji="1" lang="ja-JP" altLang="en-US" dirty="0" smtClean="0"/>
            <a:t>製品・属性・特性も開示した広告</a:t>
          </a:r>
          <a:endParaRPr kumimoji="1" lang="ja-JP" altLang="en-US" dirty="0"/>
        </a:p>
      </dgm:t>
    </dgm:pt>
    <dgm:pt modelId="{3D7F9A2D-40CD-4A98-90D0-B6F7C6619BC5}" type="parTrans" cxnId="{F3204FB4-75EC-4D00-AD99-C487D965B82B}">
      <dgm:prSet/>
      <dgm:spPr/>
      <dgm:t>
        <a:bodyPr/>
        <a:lstStyle/>
        <a:p>
          <a:endParaRPr kumimoji="1" lang="ja-JP" altLang="en-US"/>
        </a:p>
      </dgm:t>
    </dgm:pt>
    <dgm:pt modelId="{60445F7F-98EA-4850-9A3C-DCC61732D00F}" type="sibTrans" cxnId="{F3204FB4-75EC-4D00-AD99-C487D965B82B}">
      <dgm:prSet/>
      <dgm:spPr/>
      <dgm:t>
        <a:bodyPr/>
        <a:lstStyle/>
        <a:p>
          <a:endParaRPr kumimoji="1" lang="ja-JP" altLang="en-US"/>
        </a:p>
      </dgm:t>
    </dgm:pt>
    <dgm:pt modelId="{E0C5570F-8A48-4906-8F3B-D616F336869D}">
      <dgm:prSet phldrT="[テキスト]"/>
      <dgm:spPr/>
      <dgm:t>
        <a:bodyPr/>
        <a:lstStyle/>
        <a:p>
          <a:r>
            <a:rPr kumimoji="1" lang="ja-JP" altLang="en-US" dirty="0" smtClean="0"/>
            <a:t>注目され、信念が形成される</a:t>
          </a:r>
          <a:endParaRPr kumimoji="1" lang="ja-JP" altLang="en-US" dirty="0"/>
        </a:p>
      </dgm:t>
    </dgm:pt>
    <dgm:pt modelId="{D379DC46-9FBD-43FA-BAB8-CCEF48F3E9CD}" type="parTrans" cxnId="{2651E016-297F-4BCB-A783-76439CA8AEC3}">
      <dgm:prSet/>
      <dgm:spPr>
        <a:ln>
          <a:solidFill>
            <a:srgbClr val="FF0000"/>
          </a:solidFill>
        </a:ln>
      </dgm:spPr>
      <dgm:t>
        <a:bodyPr/>
        <a:lstStyle/>
        <a:p>
          <a:endParaRPr kumimoji="1" lang="ja-JP" altLang="en-US"/>
        </a:p>
      </dgm:t>
    </dgm:pt>
    <dgm:pt modelId="{ABC5FD95-FB8B-4CE0-A69A-ED7E21B98E90}" type="sibTrans" cxnId="{2651E016-297F-4BCB-A783-76439CA8AEC3}">
      <dgm:prSet/>
      <dgm:spPr/>
      <dgm:t>
        <a:bodyPr/>
        <a:lstStyle/>
        <a:p>
          <a:endParaRPr kumimoji="1" lang="ja-JP" altLang="en-US"/>
        </a:p>
      </dgm:t>
    </dgm:pt>
    <dgm:pt modelId="{B6476583-2EC0-4725-8424-6D84B9C9F541}">
      <dgm:prSet phldrT="[テキスト]"/>
      <dgm:spPr/>
      <dgm:t>
        <a:bodyPr/>
        <a:lstStyle/>
        <a:p>
          <a:r>
            <a:rPr kumimoji="1" lang="ja-JP" altLang="en-US" dirty="0" smtClean="0"/>
            <a:t>ブランド名が脳にある状態で見るため、信念が形成される</a:t>
          </a:r>
          <a:endParaRPr kumimoji="1" lang="ja-JP" altLang="en-US" dirty="0"/>
        </a:p>
      </dgm:t>
    </dgm:pt>
    <dgm:pt modelId="{990086DE-007E-46DA-BCBA-2A59C50ECF9C}" type="parTrans" cxnId="{8617DF0D-0974-4F75-AF6D-09011ACD33B2}">
      <dgm:prSet/>
      <dgm:spPr>
        <a:ln>
          <a:solidFill>
            <a:srgbClr val="002060"/>
          </a:solidFill>
        </a:ln>
      </dgm:spPr>
      <dgm:t>
        <a:bodyPr/>
        <a:lstStyle/>
        <a:p>
          <a:endParaRPr kumimoji="1" lang="ja-JP" altLang="en-US"/>
        </a:p>
      </dgm:t>
    </dgm:pt>
    <dgm:pt modelId="{93285F10-975C-4B7D-A546-2CB7B18FD03E}" type="sibTrans" cxnId="{8617DF0D-0974-4F75-AF6D-09011ACD33B2}">
      <dgm:prSet/>
      <dgm:spPr/>
      <dgm:t>
        <a:bodyPr/>
        <a:lstStyle/>
        <a:p>
          <a:endParaRPr kumimoji="1" lang="ja-JP" altLang="en-US"/>
        </a:p>
      </dgm:t>
    </dgm:pt>
    <dgm:pt modelId="{C9B160C1-A950-42FF-9AE8-6916B55EB1AD}" type="pres">
      <dgm:prSet presAssocID="{8917535F-CD2D-46A2-9501-5D1EC8CCC2B6}" presName="diagram" presStyleCnt="0">
        <dgm:presLayoutVars>
          <dgm:chPref val="1"/>
          <dgm:dir/>
          <dgm:animOne val="branch"/>
          <dgm:animLvl val="lvl"/>
          <dgm:resizeHandles val="exact"/>
        </dgm:presLayoutVars>
      </dgm:prSet>
      <dgm:spPr/>
      <dgm:t>
        <a:bodyPr/>
        <a:lstStyle/>
        <a:p>
          <a:endParaRPr kumimoji="1" lang="ja-JP" altLang="en-US"/>
        </a:p>
      </dgm:t>
    </dgm:pt>
    <dgm:pt modelId="{BB406759-876A-465E-8DC9-904F9CF06081}" type="pres">
      <dgm:prSet presAssocID="{A696D832-4FCF-45F6-B62A-CC46045E0F7A}" presName="root1" presStyleCnt="0"/>
      <dgm:spPr/>
    </dgm:pt>
    <dgm:pt modelId="{9FCA5232-87C0-4258-9998-E0A8D038F6E0}" type="pres">
      <dgm:prSet presAssocID="{A696D832-4FCF-45F6-B62A-CC46045E0F7A}" presName="LevelOneTextNode" presStyleLbl="node0" presStyleIdx="0" presStyleCnt="1">
        <dgm:presLayoutVars>
          <dgm:chPref val="3"/>
        </dgm:presLayoutVars>
      </dgm:prSet>
      <dgm:spPr/>
      <dgm:t>
        <a:bodyPr/>
        <a:lstStyle/>
        <a:p>
          <a:endParaRPr kumimoji="1" lang="ja-JP" altLang="en-US"/>
        </a:p>
      </dgm:t>
    </dgm:pt>
    <dgm:pt modelId="{8E257931-20A5-4A6D-BF8C-8B40B348DE80}" type="pres">
      <dgm:prSet presAssocID="{A696D832-4FCF-45F6-B62A-CC46045E0F7A}" presName="level2hierChild" presStyleCnt="0"/>
      <dgm:spPr/>
    </dgm:pt>
    <dgm:pt modelId="{F7B2AA33-BF81-40EC-BA51-85C9FBFC904F}" type="pres">
      <dgm:prSet presAssocID="{D379DC46-9FBD-43FA-BAB8-CCEF48F3E9CD}" presName="conn2-1" presStyleLbl="parChTrans1D2" presStyleIdx="0" presStyleCnt="2"/>
      <dgm:spPr/>
      <dgm:t>
        <a:bodyPr/>
        <a:lstStyle/>
        <a:p>
          <a:endParaRPr kumimoji="1" lang="ja-JP" altLang="en-US"/>
        </a:p>
      </dgm:t>
    </dgm:pt>
    <dgm:pt modelId="{BDA7F283-29C5-4B66-99CA-15BD39136B45}" type="pres">
      <dgm:prSet presAssocID="{D379DC46-9FBD-43FA-BAB8-CCEF48F3E9CD}" presName="connTx" presStyleLbl="parChTrans1D2" presStyleIdx="0" presStyleCnt="2"/>
      <dgm:spPr/>
      <dgm:t>
        <a:bodyPr/>
        <a:lstStyle/>
        <a:p>
          <a:endParaRPr kumimoji="1" lang="ja-JP" altLang="en-US"/>
        </a:p>
      </dgm:t>
    </dgm:pt>
    <dgm:pt modelId="{FA06F65A-C8CD-464C-87C9-4436409ACE77}" type="pres">
      <dgm:prSet presAssocID="{E0C5570F-8A48-4906-8F3B-D616F336869D}" presName="root2" presStyleCnt="0"/>
      <dgm:spPr/>
    </dgm:pt>
    <dgm:pt modelId="{50C40AF0-EDB9-41AD-8540-F30301F43849}" type="pres">
      <dgm:prSet presAssocID="{E0C5570F-8A48-4906-8F3B-D616F336869D}" presName="LevelTwoTextNode" presStyleLbl="node2" presStyleIdx="0" presStyleCnt="2">
        <dgm:presLayoutVars>
          <dgm:chPref val="3"/>
        </dgm:presLayoutVars>
      </dgm:prSet>
      <dgm:spPr/>
      <dgm:t>
        <a:bodyPr/>
        <a:lstStyle/>
        <a:p>
          <a:endParaRPr kumimoji="1" lang="ja-JP" altLang="en-US"/>
        </a:p>
      </dgm:t>
    </dgm:pt>
    <dgm:pt modelId="{B47D0925-387B-4C62-AC48-2BA764547233}" type="pres">
      <dgm:prSet presAssocID="{E0C5570F-8A48-4906-8F3B-D616F336869D}" presName="level3hierChild" presStyleCnt="0"/>
      <dgm:spPr/>
    </dgm:pt>
    <dgm:pt modelId="{B9A486B1-2CCA-400B-9806-D1662D263B6D}" type="pres">
      <dgm:prSet presAssocID="{990086DE-007E-46DA-BCBA-2A59C50ECF9C}" presName="conn2-1" presStyleLbl="parChTrans1D2" presStyleIdx="1" presStyleCnt="2"/>
      <dgm:spPr/>
      <dgm:t>
        <a:bodyPr/>
        <a:lstStyle/>
        <a:p>
          <a:endParaRPr kumimoji="1" lang="ja-JP" altLang="en-US"/>
        </a:p>
      </dgm:t>
    </dgm:pt>
    <dgm:pt modelId="{718473B2-48DB-4885-8A73-6C9CCF202870}" type="pres">
      <dgm:prSet presAssocID="{990086DE-007E-46DA-BCBA-2A59C50ECF9C}" presName="connTx" presStyleLbl="parChTrans1D2" presStyleIdx="1" presStyleCnt="2"/>
      <dgm:spPr/>
      <dgm:t>
        <a:bodyPr/>
        <a:lstStyle/>
        <a:p>
          <a:endParaRPr kumimoji="1" lang="ja-JP" altLang="en-US"/>
        </a:p>
      </dgm:t>
    </dgm:pt>
    <dgm:pt modelId="{F0DFBD5B-C3F8-4C29-8425-83F65CB579C8}" type="pres">
      <dgm:prSet presAssocID="{B6476583-2EC0-4725-8424-6D84B9C9F541}" presName="root2" presStyleCnt="0"/>
      <dgm:spPr/>
    </dgm:pt>
    <dgm:pt modelId="{68DD697D-DB6B-4798-BF86-74290AC4B319}" type="pres">
      <dgm:prSet presAssocID="{B6476583-2EC0-4725-8424-6D84B9C9F541}" presName="LevelTwoTextNode" presStyleLbl="node2" presStyleIdx="1" presStyleCnt="2">
        <dgm:presLayoutVars>
          <dgm:chPref val="3"/>
        </dgm:presLayoutVars>
      </dgm:prSet>
      <dgm:spPr/>
      <dgm:t>
        <a:bodyPr/>
        <a:lstStyle/>
        <a:p>
          <a:endParaRPr kumimoji="1" lang="ja-JP" altLang="en-US"/>
        </a:p>
      </dgm:t>
    </dgm:pt>
    <dgm:pt modelId="{F9681E19-31C9-4F1C-8853-3AAB1DEF2263}" type="pres">
      <dgm:prSet presAssocID="{B6476583-2EC0-4725-8424-6D84B9C9F541}" presName="level3hierChild" presStyleCnt="0"/>
      <dgm:spPr/>
    </dgm:pt>
  </dgm:ptLst>
  <dgm:cxnLst>
    <dgm:cxn modelId="{1012589A-74A9-4BF2-9F73-97B056F8DC22}" type="presOf" srcId="{D379DC46-9FBD-43FA-BAB8-CCEF48F3E9CD}" destId="{F7B2AA33-BF81-40EC-BA51-85C9FBFC904F}" srcOrd="0" destOrd="0" presId="urn:microsoft.com/office/officeart/2005/8/layout/hierarchy2"/>
    <dgm:cxn modelId="{3388AC0D-E691-4061-99A0-EFBE53B409F3}" type="presOf" srcId="{D379DC46-9FBD-43FA-BAB8-CCEF48F3E9CD}" destId="{BDA7F283-29C5-4B66-99CA-15BD39136B45}" srcOrd="1" destOrd="0" presId="urn:microsoft.com/office/officeart/2005/8/layout/hierarchy2"/>
    <dgm:cxn modelId="{0DA134D0-2364-4282-829E-7933374027F6}" type="presOf" srcId="{E0C5570F-8A48-4906-8F3B-D616F336869D}" destId="{50C40AF0-EDB9-41AD-8540-F30301F43849}" srcOrd="0" destOrd="0" presId="urn:microsoft.com/office/officeart/2005/8/layout/hierarchy2"/>
    <dgm:cxn modelId="{7DC94C03-251D-4855-A8F7-C98D405EBD60}" type="presOf" srcId="{990086DE-007E-46DA-BCBA-2A59C50ECF9C}" destId="{718473B2-48DB-4885-8A73-6C9CCF202870}" srcOrd="1" destOrd="0" presId="urn:microsoft.com/office/officeart/2005/8/layout/hierarchy2"/>
    <dgm:cxn modelId="{2651E016-297F-4BCB-A783-76439CA8AEC3}" srcId="{A696D832-4FCF-45F6-B62A-CC46045E0F7A}" destId="{E0C5570F-8A48-4906-8F3B-D616F336869D}" srcOrd="0" destOrd="0" parTransId="{D379DC46-9FBD-43FA-BAB8-CCEF48F3E9CD}" sibTransId="{ABC5FD95-FB8B-4CE0-A69A-ED7E21B98E90}"/>
    <dgm:cxn modelId="{086C9213-768B-4C58-909B-18D6A6B405F9}" type="presOf" srcId="{B6476583-2EC0-4725-8424-6D84B9C9F541}" destId="{68DD697D-DB6B-4798-BF86-74290AC4B319}" srcOrd="0" destOrd="0" presId="urn:microsoft.com/office/officeart/2005/8/layout/hierarchy2"/>
    <dgm:cxn modelId="{8FDAB7F1-9B55-494D-87D7-8295FE56B0E6}" type="presOf" srcId="{990086DE-007E-46DA-BCBA-2A59C50ECF9C}" destId="{B9A486B1-2CCA-400B-9806-D1662D263B6D}" srcOrd="0" destOrd="0" presId="urn:microsoft.com/office/officeart/2005/8/layout/hierarchy2"/>
    <dgm:cxn modelId="{AEE1BB89-424C-495D-B8E2-14542E34425C}" type="presOf" srcId="{A696D832-4FCF-45F6-B62A-CC46045E0F7A}" destId="{9FCA5232-87C0-4258-9998-E0A8D038F6E0}" srcOrd="0" destOrd="0" presId="urn:microsoft.com/office/officeart/2005/8/layout/hierarchy2"/>
    <dgm:cxn modelId="{0333451E-145C-4766-87F4-FABFD06B5E81}" type="presOf" srcId="{8917535F-CD2D-46A2-9501-5D1EC8CCC2B6}" destId="{C9B160C1-A950-42FF-9AE8-6916B55EB1AD}" srcOrd="0" destOrd="0" presId="urn:microsoft.com/office/officeart/2005/8/layout/hierarchy2"/>
    <dgm:cxn modelId="{F3204FB4-75EC-4D00-AD99-C487D965B82B}" srcId="{8917535F-CD2D-46A2-9501-5D1EC8CCC2B6}" destId="{A696D832-4FCF-45F6-B62A-CC46045E0F7A}" srcOrd="0" destOrd="0" parTransId="{3D7F9A2D-40CD-4A98-90D0-B6F7C6619BC5}" sibTransId="{60445F7F-98EA-4850-9A3C-DCC61732D00F}"/>
    <dgm:cxn modelId="{8617DF0D-0974-4F75-AF6D-09011ACD33B2}" srcId="{A696D832-4FCF-45F6-B62A-CC46045E0F7A}" destId="{B6476583-2EC0-4725-8424-6D84B9C9F541}" srcOrd="1" destOrd="0" parTransId="{990086DE-007E-46DA-BCBA-2A59C50ECF9C}" sibTransId="{93285F10-975C-4B7D-A546-2CB7B18FD03E}"/>
    <dgm:cxn modelId="{512295DF-F23D-4382-9EA4-E4AFE28DA74E}" type="presParOf" srcId="{C9B160C1-A950-42FF-9AE8-6916B55EB1AD}" destId="{BB406759-876A-465E-8DC9-904F9CF06081}" srcOrd="0" destOrd="0" presId="urn:microsoft.com/office/officeart/2005/8/layout/hierarchy2"/>
    <dgm:cxn modelId="{16933E49-820A-42AD-ADA8-0029ADA9400C}" type="presParOf" srcId="{BB406759-876A-465E-8DC9-904F9CF06081}" destId="{9FCA5232-87C0-4258-9998-E0A8D038F6E0}" srcOrd="0" destOrd="0" presId="urn:microsoft.com/office/officeart/2005/8/layout/hierarchy2"/>
    <dgm:cxn modelId="{900B4996-376B-4819-9558-921356C05F18}" type="presParOf" srcId="{BB406759-876A-465E-8DC9-904F9CF06081}" destId="{8E257931-20A5-4A6D-BF8C-8B40B348DE80}" srcOrd="1" destOrd="0" presId="urn:microsoft.com/office/officeart/2005/8/layout/hierarchy2"/>
    <dgm:cxn modelId="{C07CAB4A-FB04-432C-963F-525C0CE5E333}" type="presParOf" srcId="{8E257931-20A5-4A6D-BF8C-8B40B348DE80}" destId="{F7B2AA33-BF81-40EC-BA51-85C9FBFC904F}" srcOrd="0" destOrd="0" presId="urn:microsoft.com/office/officeart/2005/8/layout/hierarchy2"/>
    <dgm:cxn modelId="{97AE7C45-56E6-4BF6-95F0-9F3CD694F0F1}" type="presParOf" srcId="{F7B2AA33-BF81-40EC-BA51-85C9FBFC904F}" destId="{BDA7F283-29C5-4B66-99CA-15BD39136B45}" srcOrd="0" destOrd="0" presId="urn:microsoft.com/office/officeart/2005/8/layout/hierarchy2"/>
    <dgm:cxn modelId="{F323D218-DC9A-4648-8605-F86DFECBA238}" type="presParOf" srcId="{8E257931-20A5-4A6D-BF8C-8B40B348DE80}" destId="{FA06F65A-C8CD-464C-87C9-4436409ACE77}" srcOrd="1" destOrd="0" presId="urn:microsoft.com/office/officeart/2005/8/layout/hierarchy2"/>
    <dgm:cxn modelId="{460D663E-184F-4F02-9A26-EC1027E0EF69}" type="presParOf" srcId="{FA06F65A-C8CD-464C-87C9-4436409ACE77}" destId="{50C40AF0-EDB9-41AD-8540-F30301F43849}" srcOrd="0" destOrd="0" presId="urn:microsoft.com/office/officeart/2005/8/layout/hierarchy2"/>
    <dgm:cxn modelId="{3DD5B582-C04D-48D6-ADF0-EA04F3867D28}" type="presParOf" srcId="{FA06F65A-C8CD-464C-87C9-4436409ACE77}" destId="{B47D0925-387B-4C62-AC48-2BA764547233}" srcOrd="1" destOrd="0" presId="urn:microsoft.com/office/officeart/2005/8/layout/hierarchy2"/>
    <dgm:cxn modelId="{2E67D3E7-8968-4F3D-9097-5623031658F0}" type="presParOf" srcId="{8E257931-20A5-4A6D-BF8C-8B40B348DE80}" destId="{B9A486B1-2CCA-400B-9806-D1662D263B6D}" srcOrd="2" destOrd="0" presId="urn:microsoft.com/office/officeart/2005/8/layout/hierarchy2"/>
    <dgm:cxn modelId="{831629DB-307F-4888-8253-0F2ED814EF4A}" type="presParOf" srcId="{B9A486B1-2CCA-400B-9806-D1662D263B6D}" destId="{718473B2-48DB-4885-8A73-6C9CCF202870}" srcOrd="0" destOrd="0" presId="urn:microsoft.com/office/officeart/2005/8/layout/hierarchy2"/>
    <dgm:cxn modelId="{CCB73A67-102D-407F-8A97-43372B297787}" type="presParOf" srcId="{8E257931-20A5-4A6D-BF8C-8B40B348DE80}" destId="{F0DFBD5B-C3F8-4C29-8425-83F65CB579C8}" srcOrd="3" destOrd="0" presId="urn:microsoft.com/office/officeart/2005/8/layout/hierarchy2"/>
    <dgm:cxn modelId="{F827D3EE-A7F6-4C91-825F-CCC377E1A6B7}" type="presParOf" srcId="{F0DFBD5B-C3F8-4C29-8425-83F65CB579C8}" destId="{68DD697D-DB6B-4798-BF86-74290AC4B319}" srcOrd="0" destOrd="0" presId="urn:microsoft.com/office/officeart/2005/8/layout/hierarchy2"/>
    <dgm:cxn modelId="{5B38BBEF-D114-408B-A7CE-4A5D578205E7}" type="presParOf" srcId="{F0DFBD5B-C3F8-4C29-8425-83F65CB579C8}" destId="{F9681E19-31C9-4F1C-8853-3AAB1DEF2263}" srcOrd="1" destOrd="0" presId="urn:microsoft.com/office/officeart/2005/8/layout/hierarchy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D7AD67-A8D4-4198-B4CE-1C94B33C745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37AEEFAF-27AF-4837-84A1-DB7D70CE5F3F}">
      <dgm:prSet phldrT="[テキスト]"/>
      <dgm:spPr/>
      <dgm:t>
        <a:bodyPr/>
        <a:lstStyle/>
        <a:p>
          <a:r>
            <a:rPr kumimoji="1" lang="ja-JP" altLang="en-US" dirty="0" smtClean="0"/>
            <a:t>ブランド名も商品概念も隠している広告</a:t>
          </a:r>
          <a:endParaRPr kumimoji="1" lang="ja-JP" altLang="en-US" dirty="0"/>
        </a:p>
      </dgm:t>
    </dgm:pt>
    <dgm:pt modelId="{85C3D901-0027-4ACE-A001-83D7F4D946CA}" type="parTrans" cxnId="{23974394-C866-475F-9988-4854CC417D6F}">
      <dgm:prSet/>
      <dgm:spPr/>
      <dgm:t>
        <a:bodyPr/>
        <a:lstStyle/>
        <a:p>
          <a:endParaRPr kumimoji="1" lang="ja-JP" altLang="en-US"/>
        </a:p>
      </dgm:t>
    </dgm:pt>
    <dgm:pt modelId="{DD19C2D0-299C-4F17-8E38-FBAE7B47A1C2}" type="sibTrans" cxnId="{23974394-C866-475F-9988-4854CC417D6F}">
      <dgm:prSet/>
      <dgm:spPr/>
      <dgm:t>
        <a:bodyPr/>
        <a:lstStyle/>
        <a:p>
          <a:endParaRPr kumimoji="1" lang="ja-JP" altLang="en-US"/>
        </a:p>
      </dgm:t>
    </dgm:pt>
    <dgm:pt modelId="{CE379D8F-4F1B-40AE-AD68-A66A7261D8D6}">
      <dgm:prSet phldrT="[テキスト]"/>
      <dgm:spPr/>
      <dgm:t>
        <a:bodyPr/>
        <a:lstStyle/>
        <a:p>
          <a:r>
            <a:rPr kumimoji="1" lang="ja-JP" altLang="en-US" dirty="0" smtClean="0"/>
            <a:t>注目</a:t>
          </a:r>
          <a:endParaRPr kumimoji="1" lang="ja-JP" altLang="en-US" dirty="0"/>
        </a:p>
      </dgm:t>
    </dgm:pt>
    <dgm:pt modelId="{E7CF045E-CD9D-4E58-8AC8-6B509CFA632B}" type="parTrans" cxnId="{E80384EF-33CD-48CA-BB7A-80ADD1DB4CB7}">
      <dgm:prSet/>
      <dgm:spPr>
        <a:ln>
          <a:solidFill>
            <a:srgbClr val="FF0000"/>
          </a:solidFill>
        </a:ln>
      </dgm:spPr>
      <dgm:t>
        <a:bodyPr/>
        <a:lstStyle/>
        <a:p>
          <a:endParaRPr kumimoji="1" lang="ja-JP" altLang="en-US"/>
        </a:p>
      </dgm:t>
    </dgm:pt>
    <dgm:pt modelId="{7746541F-A71E-4B29-9529-DEB3C418C7AD}" type="sibTrans" cxnId="{E80384EF-33CD-48CA-BB7A-80ADD1DB4CB7}">
      <dgm:prSet/>
      <dgm:spPr/>
      <dgm:t>
        <a:bodyPr/>
        <a:lstStyle/>
        <a:p>
          <a:endParaRPr kumimoji="1" lang="ja-JP" altLang="en-US"/>
        </a:p>
      </dgm:t>
    </dgm:pt>
    <dgm:pt modelId="{413B8F91-5DA9-445E-9AD1-357B62627D74}" type="pres">
      <dgm:prSet presAssocID="{47D7AD67-A8D4-4198-B4CE-1C94B33C745F}" presName="diagram" presStyleCnt="0">
        <dgm:presLayoutVars>
          <dgm:chPref val="1"/>
          <dgm:dir/>
          <dgm:animOne val="branch"/>
          <dgm:animLvl val="lvl"/>
          <dgm:resizeHandles val="exact"/>
        </dgm:presLayoutVars>
      </dgm:prSet>
      <dgm:spPr/>
      <dgm:t>
        <a:bodyPr/>
        <a:lstStyle/>
        <a:p>
          <a:endParaRPr kumimoji="1" lang="ja-JP" altLang="en-US"/>
        </a:p>
      </dgm:t>
    </dgm:pt>
    <dgm:pt modelId="{6C16BC42-FAAA-423A-95F8-8A399B6F3486}" type="pres">
      <dgm:prSet presAssocID="{37AEEFAF-27AF-4837-84A1-DB7D70CE5F3F}" presName="root1" presStyleCnt="0"/>
      <dgm:spPr/>
    </dgm:pt>
    <dgm:pt modelId="{5C6E95DD-E55A-4929-B044-F1BBDBE4A6B8}" type="pres">
      <dgm:prSet presAssocID="{37AEEFAF-27AF-4837-84A1-DB7D70CE5F3F}" presName="LevelOneTextNode" presStyleLbl="node0" presStyleIdx="0" presStyleCnt="1">
        <dgm:presLayoutVars>
          <dgm:chPref val="3"/>
        </dgm:presLayoutVars>
      </dgm:prSet>
      <dgm:spPr/>
      <dgm:t>
        <a:bodyPr/>
        <a:lstStyle/>
        <a:p>
          <a:endParaRPr kumimoji="1" lang="ja-JP" altLang="en-US"/>
        </a:p>
      </dgm:t>
    </dgm:pt>
    <dgm:pt modelId="{23355FED-202A-44DA-8ADB-EE144BC5073F}" type="pres">
      <dgm:prSet presAssocID="{37AEEFAF-27AF-4837-84A1-DB7D70CE5F3F}" presName="level2hierChild" presStyleCnt="0"/>
      <dgm:spPr/>
    </dgm:pt>
    <dgm:pt modelId="{F9967AAE-A5FD-48F7-869E-5BD85B78590A}" type="pres">
      <dgm:prSet presAssocID="{E7CF045E-CD9D-4E58-8AC8-6B509CFA632B}" presName="conn2-1" presStyleLbl="parChTrans1D2" presStyleIdx="0" presStyleCnt="1"/>
      <dgm:spPr/>
      <dgm:t>
        <a:bodyPr/>
        <a:lstStyle/>
        <a:p>
          <a:endParaRPr kumimoji="1" lang="ja-JP" altLang="en-US"/>
        </a:p>
      </dgm:t>
    </dgm:pt>
    <dgm:pt modelId="{90E179BA-E501-4D2C-BAD1-D7B64E04AF5E}" type="pres">
      <dgm:prSet presAssocID="{E7CF045E-CD9D-4E58-8AC8-6B509CFA632B}" presName="connTx" presStyleLbl="parChTrans1D2" presStyleIdx="0" presStyleCnt="1"/>
      <dgm:spPr/>
      <dgm:t>
        <a:bodyPr/>
        <a:lstStyle/>
        <a:p>
          <a:endParaRPr kumimoji="1" lang="ja-JP" altLang="en-US"/>
        </a:p>
      </dgm:t>
    </dgm:pt>
    <dgm:pt modelId="{7D29F321-9893-46A5-B5C1-0FA7B6D5599F}" type="pres">
      <dgm:prSet presAssocID="{CE379D8F-4F1B-40AE-AD68-A66A7261D8D6}" presName="root2" presStyleCnt="0"/>
      <dgm:spPr/>
    </dgm:pt>
    <dgm:pt modelId="{A5D4855F-1DED-4BBD-8E5E-47B7993C2BC1}" type="pres">
      <dgm:prSet presAssocID="{CE379D8F-4F1B-40AE-AD68-A66A7261D8D6}" presName="LevelTwoTextNode" presStyleLbl="node2" presStyleIdx="0" presStyleCnt="1" custLinFactNeighborX="-25461" custLinFactNeighborY="-2843">
        <dgm:presLayoutVars>
          <dgm:chPref val="3"/>
        </dgm:presLayoutVars>
      </dgm:prSet>
      <dgm:spPr/>
      <dgm:t>
        <a:bodyPr/>
        <a:lstStyle/>
        <a:p>
          <a:endParaRPr kumimoji="1" lang="ja-JP" altLang="en-US"/>
        </a:p>
      </dgm:t>
    </dgm:pt>
    <dgm:pt modelId="{AFE567E9-4E68-4544-9BAF-DE9AAD9383C9}" type="pres">
      <dgm:prSet presAssocID="{CE379D8F-4F1B-40AE-AD68-A66A7261D8D6}" presName="level3hierChild" presStyleCnt="0"/>
      <dgm:spPr/>
    </dgm:pt>
  </dgm:ptLst>
  <dgm:cxnLst>
    <dgm:cxn modelId="{CBFB761A-128B-4E16-9469-AC9E0AEB0429}" type="presOf" srcId="{CE379D8F-4F1B-40AE-AD68-A66A7261D8D6}" destId="{A5D4855F-1DED-4BBD-8E5E-47B7993C2BC1}" srcOrd="0" destOrd="0" presId="urn:microsoft.com/office/officeart/2005/8/layout/hierarchy2"/>
    <dgm:cxn modelId="{E80384EF-33CD-48CA-BB7A-80ADD1DB4CB7}" srcId="{37AEEFAF-27AF-4837-84A1-DB7D70CE5F3F}" destId="{CE379D8F-4F1B-40AE-AD68-A66A7261D8D6}" srcOrd="0" destOrd="0" parTransId="{E7CF045E-CD9D-4E58-8AC8-6B509CFA632B}" sibTransId="{7746541F-A71E-4B29-9529-DEB3C418C7AD}"/>
    <dgm:cxn modelId="{677A4918-8587-442A-8171-810B43158EE4}" type="presOf" srcId="{47D7AD67-A8D4-4198-B4CE-1C94B33C745F}" destId="{413B8F91-5DA9-445E-9AD1-357B62627D74}" srcOrd="0" destOrd="0" presId="urn:microsoft.com/office/officeart/2005/8/layout/hierarchy2"/>
    <dgm:cxn modelId="{CA5754A6-2361-4880-B215-1364B348813C}" type="presOf" srcId="{37AEEFAF-27AF-4837-84A1-DB7D70CE5F3F}" destId="{5C6E95DD-E55A-4929-B044-F1BBDBE4A6B8}" srcOrd="0" destOrd="0" presId="urn:microsoft.com/office/officeart/2005/8/layout/hierarchy2"/>
    <dgm:cxn modelId="{23974394-C866-475F-9988-4854CC417D6F}" srcId="{47D7AD67-A8D4-4198-B4CE-1C94B33C745F}" destId="{37AEEFAF-27AF-4837-84A1-DB7D70CE5F3F}" srcOrd="0" destOrd="0" parTransId="{85C3D901-0027-4ACE-A001-83D7F4D946CA}" sibTransId="{DD19C2D0-299C-4F17-8E38-FBAE7B47A1C2}"/>
    <dgm:cxn modelId="{533AC48D-6ADA-4A24-BF30-FBBEBC535C4B}" type="presOf" srcId="{E7CF045E-CD9D-4E58-8AC8-6B509CFA632B}" destId="{F9967AAE-A5FD-48F7-869E-5BD85B78590A}" srcOrd="0" destOrd="0" presId="urn:microsoft.com/office/officeart/2005/8/layout/hierarchy2"/>
    <dgm:cxn modelId="{952595E6-06A1-4A2A-8B51-E8312C07A3A6}" type="presOf" srcId="{E7CF045E-CD9D-4E58-8AC8-6B509CFA632B}" destId="{90E179BA-E501-4D2C-BAD1-D7B64E04AF5E}" srcOrd="1" destOrd="0" presId="urn:microsoft.com/office/officeart/2005/8/layout/hierarchy2"/>
    <dgm:cxn modelId="{573877FC-B1C5-4B91-BDD3-374A0CF623C4}" type="presParOf" srcId="{413B8F91-5DA9-445E-9AD1-357B62627D74}" destId="{6C16BC42-FAAA-423A-95F8-8A399B6F3486}" srcOrd="0" destOrd="0" presId="urn:microsoft.com/office/officeart/2005/8/layout/hierarchy2"/>
    <dgm:cxn modelId="{6E104325-AD0A-4F70-9C11-44680BF0066D}" type="presParOf" srcId="{6C16BC42-FAAA-423A-95F8-8A399B6F3486}" destId="{5C6E95DD-E55A-4929-B044-F1BBDBE4A6B8}" srcOrd="0" destOrd="0" presId="urn:microsoft.com/office/officeart/2005/8/layout/hierarchy2"/>
    <dgm:cxn modelId="{7672324D-A28F-48AA-92A2-853A829E591D}" type="presParOf" srcId="{6C16BC42-FAAA-423A-95F8-8A399B6F3486}" destId="{23355FED-202A-44DA-8ADB-EE144BC5073F}" srcOrd="1" destOrd="0" presId="urn:microsoft.com/office/officeart/2005/8/layout/hierarchy2"/>
    <dgm:cxn modelId="{4CE9B573-9AD6-4407-BBBE-76EB81A6DA07}" type="presParOf" srcId="{23355FED-202A-44DA-8ADB-EE144BC5073F}" destId="{F9967AAE-A5FD-48F7-869E-5BD85B78590A}" srcOrd="0" destOrd="0" presId="urn:microsoft.com/office/officeart/2005/8/layout/hierarchy2"/>
    <dgm:cxn modelId="{D050DC4A-5340-4A06-B156-3DD3B3E7906F}" type="presParOf" srcId="{F9967AAE-A5FD-48F7-869E-5BD85B78590A}" destId="{90E179BA-E501-4D2C-BAD1-D7B64E04AF5E}" srcOrd="0" destOrd="0" presId="urn:microsoft.com/office/officeart/2005/8/layout/hierarchy2"/>
    <dgm:cxn modelId="{D2736216-4171-41A5-8B60-AD9706626F65}" type="presParOf" srcId="{23355FED-202A-44DA-8ADB-EE144BC5073F}" destId="{7D29F321-9893-46A5-B5C1-0FA7B6D5599F}" srcOrd="1" destOrd="0" presId="urn:microsoft.com/office/officeart/2005/8/layout/hierarchy2"/>
    <dgm:cxn modelId="{13E144CF-29B9-40D5-9CA1-FD0529B1FBFA}" type="presParOf" srcId="{7D29F321-9893-46A5-B5C1-0FA7B6D5599F}" destId="{A5D4855F-1DED-4BBD-8E5E-47B7993C2BC1}" srcOrd="0" destOrd="0" presId="urn:microsoft.com/office/officeart/2005/8/layout/hierarchy2"/>
    <dgm:cxn modelId="{94675025-4615-4A81-B5DF-80B736CD50EC}" type="presParOf" srcId="{7D29F321-9893-46A5-B5C1-0FA7B6D5599F}" destId="{AFE567E9-4E68-4544-9BAF-DE9AAD9383C9}"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917535F-CD2D-46A2-9501-5D1EC8CCC2B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A696D832-4FCF-45F6-B62A-CC46045E0F7A}">
      <dgm:prSet phldrT="[テキスト]" custT="1"/>
      <dgm:spPr/>
      <dgm:t>
        <a:bodyPr/>
        <a:lstStyle/>
        <a:p>
          <a:r>
            <a:rPr kumimoji="1" lang="ja-JP" altLang="en-US" sz="1600" dirty="0" smtClean="0"/>
            <a:t>ブランド名も商品概念も開示した広告</a:t>
          </a:r>
          <a:endParaRPr kumimoji="1" lang="ja-JP" altLang="en-US" sz="1600" dirty="0"/>
        </a:p>
      </dgm:t>
    </dgm:pt>
    <dgm:pt modelId="{3D7F9A2D-40CD-4A98-90D0-B6F7C6619BC5}" type="parTrans" cxnId="{F3204FB4-75EC-4D00-AD99-C487D965B82B}">
      <dgm:prSet/>
      <dgm:spPr/>
      <dgm:t>
        <a:bodyPr/>
        <a:lstStyle/>
        <a:p>
          <a:endParaRPr kumimoji="1" lang="ja-JP" altLang="en-US"/>
        </a:p>
      </dgm:t>
    </dgm:pt>
    <dgm:pt modelId="{60445F7F-98EA-4850-9A3C-DCC61732D00F}" type="sibTrans" cxnId="{F3204FB4-75EC-4D00-AD99-C487D965B82B}">
      <dgm:prSet/>
      <dgm:spPr/>
      <dgm:t>
        <a:bodyPr/>
        <a:lstStyle/>
        <a:p>
          <a:endParaRPr kumimoji="1" lang="ja-JP" altLang="en-US"/>
        </a:p>
      </dgm:t>
    </dgm:pt>
    <dgm:pt modelId="{C9B160C1-A950-42FF-9AE8-6916B55EB1AD}" type="pres">
      <dgm:prSet presAssocID="{8917535F-CD2D-46A2-9501-5D1EC8CCC2B6}" presName="diagram" presStyleCnt="0">
        <dgm:presLayoutVars>
          <dgm:chPref val="1"/>
          <dgm:dir/>
          <dgm:animOne val="branch"/>
          <dgm:animLvl val="lvl"/>
          <dgm:resizeHandles val="exact"/>
        </dgm:presLayoutVars>
      </dgm:prSet>
      <dgm:spPr/>
      <dgm:t>
        <a:bodyPr/>
        <a:lstStyle/>
        <a:p>
          <a:endParaRPr kumimoji="1" lang="ja-JP" altLang="en-US"/>
        </a:p>
      </dgm:t>
    </dgm:pt>
    <dgm:pt modelId="{BB406759-876A-465E-8DC9-904F9CF06081}" type="pres">
      <dgm:prSet presAssocID="{A696D832-4FCF-45F6-B62A-CC46045E0F7A}" presName="root1" presStyleCnt="0"/>
      <dgm:spPr/>
    </dgm:pt>
    <dgm:pt modelId="{9FCA5232-87C0-4258-9998-E0A8D038F6E0}" type="pres">
      <dgm:prSet presAssocID="{A696D832-4FCF-45F6-B62A-CC46045E0F7A}" presName="LevelOneTextNode" presStyleLbl="node0" presStyleIdx="0" presStyleCnt="1" custScaleY="86666" custLinFactNeighborX="-42857" custLinFactNeighborY="476">
        <dgm:presLayoutVars>
          <dgm:chPref val="3"/>
        </dgm:presLayoutVars>
      </dgm:prSet>
      <dgm:spPr/>
      <dgm:t>
        <a:bodyPr/>
        <a:lstStyle/>
        <a:p>
          <a:endParaRPr kumimoji="1" lang="ja-JP" altLang="en-US"/>
        </a:p>
      </dgm:t>
    </dgm:pt>
    <dgm:pt modelId="{8E257931-20A5-4A6D-BF8C-8B40B348DE80}" type="pres">
      <dgm:prSet presAssocID="{A696D832-4FCF-45F6-B62A-CC46045E0F7A}" presName="level2hierChild" presStyleCnt="0"/>
      <dgm:spPr/>
    </dgm:pt>
  </dgm:ptLst>
  <dgm:cxnLst>
    <dgm:cxn modelId="{9B6DD363-CBF9-43E1-885C-B868D1534971}" type="presOf" srcId="{8917535F-CD2D-46A2-9501-5D1EC8CCC2B6}" destId="{C9B160C1-A950-42FF-9AE8-6916B55EB1AD}" srcOrd="0" destOrd="0" presId="urn:microsoft.com/office/officeart/2005/8/layout/hierarchy2"/>
    <dgm:cxn modelId="{1E184EC2-74F5-4682-A552-AB17E49C80EA}" type="presOf" srcId="{A696D832-4FCF-45F6-B62A-CC46045E0F7A}" destId="{9FCA5232-87C0-4258-9998-E0A8D038F6E0}" srcOrd="0" destOrd="0" presId="urn:microsoft.com/office/officeart/2005/8/layout/hierarchy2"/>
    <dgm:cxn modelId="{F3204FB4-75EC-4D00-AD99-C487D965B82B}" srcId="{8917535F-CD2D-46A2-9501-5D1EC8CCC2B6}" destId="{A696D832-4FCF-45F6-B62A-CC46045E0F7A}" srcOrd="0" destOrd="0" parTransId="{3D7F9A2D-40CD-4A98-90D0-B6F7C6619BC5}" sibTransId="{60445F7F-98EA-4850-9A3C-DCC61732D00F}"/>
    <dgm:cxn modelId="{7CDC2BE3-E8E7-42A5-B975-F7792A6CA1EC}" type="presParOf" srcId="{C9B160C1-A950-42FF-9AE8-6916B55EB1AD}" destId="{BB406759-876A-465E-8DC9-904F9CF06081}" srcOrd="0" destOrd="0" presId="urn:microsoft.com/office/officeart/2005/8/layout/hierarchy2"/>
    <dgm:cxn modelId="{C5750E13-06F6-4A17-8F4B-BD97D31D2108}" type="presParOf" srcId="{BB406759-876A-465E-8DC9-904F9CF06081}" destId="{9FCA5232-87C0-4258-9998-E0A8D038F6E0}" srcOrd="0" destOrd="0" presId="urn:microsoft.com/office/officeart/2005/8/layout/hierarchy2"/>
    <dgm:cxn modelId="{31937734-86C9-468B-BAC8-D79E4F0AD924}" type="presParOf" srcId="{BB406759-876A-465E-8DC9-904F9CF06081}" destId="{8E257931-20A5-4A6D-BF8C-8B40B348DE80}" srcOrd="1" destOrd="0" presId="urn:microsoft.com/office/officeart/2005/8/layout/hierarchy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6E95DD-E55A-4929-B044-F1BBDBE4A6B8}">
      <dsp:nvSpPr>
        <dsp:cNvPr id="0" name=""/>
        <dsp:cNvSpPr/>
      </dsp:nvSpPr>
      <dsp:spPr>
        <a:xfrm>
          <a:off x="41831" y="452591"/>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kumimoji="1" lang="ja-JP" altLang="en-US" sz="1300" kern="1200" dirty="0" smtClean="0"/>
            <a:t>ブランド名も開示した広告</a:t>
          </a:r>
          <a:endParaRPr kumimoji="1" lang="ja-JP" altLang="en-US" sz="1300" kern="1200" dirty="0"/>
        </a:p>
      </dsp:txBody>
      <dsp:txXfrm>
        <a:off x="41831" y="452591"/>
        <a:ext cx="1572508" cy="786254"/>
      </dsp:txXfrm>
    </dsp:sp>
    <dsp:sp modelId="{F9967AAE-A5FD-48F7-869E-5BD85B78590A}">
      <dsp:nvSpPr>
        <dsp:cNvPr id="0" name=""/>
        <dsp:cNvSpPr/>
      </dsp:nvSpPr>
      <dsp:spPr>
        <a:xfrm rot="19378990">
          <a:off x="1538585" y="577587"/>
          <a:ext cx="751751" cy="83671"/>
        </a:xfrm>
        <a:custGeom>
          <a:avLst/>
          <a:gdLst/>
          <a:ahLst/>
          <a:cxnLst/>
          <a:rect l="0" t="0" r="0" b="0"/>
          <a:pathLst>
            <a:path>
              <a:moveTo>
                <a:pt x="0" y="41835"/>
              </a:moveTo>
              <a:lnTo>
                <a:pt x="751751" y="41835"/>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19378990">
        <a:off x="1895667" y="600629"/>
        <a:ext cx="37587" cy="37587"/>
      </dsp:txXfrm>
    </dsp:sp>
    <dsp:sp modelId="{A5D4855F-1DED-4BBD-8E5E-47B7993C2BC1}">
      <dsp:nvSpPr>
        <dsp:cNvPr id="0" name=""/>
        <dsp:cNvSpPr/>
      </dsp:nvSpPr>
      <dsp:spPr>
        <a:xfrm>
          <a:off x="2214582" y="0"/>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kumimoji="1" lang="ja-JP" altLang="en-US" sz="1300" kern="1200" dirty="0" smtClean="0"/>
            <a:t>注目され、信念が形成される</a:t>
          </a:r>
          <a:endParaRPr kumimoji="1" lang="ja-JP" altLang="en-US" sz="1300" kern="1200" dirty="0"/>
        </a:p>
      </dsp:txBody>
      <dsp:txXfrm>
        <a:off x="2214582" y="0"/>
        <a:ext cx="1572508" cy="786254"/>
      </dsp:txXfrm>
    </dsp:sp>
    <dsp:sp modelId="{61E16D45-901D-46CA-A3DB-961AC7DCAAB6}">
      <dsp:nvSpPr>
        <dsp:cNvPr id="0" name=""/>
        <dsp:cNvSpPr/>
      </dsp:nvSpPr>
      <dsp:spPr>
        <a:xfrm rot="2022073">
          <a:off x="1552230" y="1008946"/>
          <a:ext cx="739149" cy="83671"/>
        </a:xfrm>
        <a:custGeom>
          <a:avLst/>
          <a:gdLst/>
          <a:ahLst/>
          <a:cxnLst/>
          <a:rect l="0" t="0" r="0" b="0"/>
          <a:pathLst>
            <a:path>
              <a:moveTo>
                <a:pt x="0" y="41835"/>
              </a:moveTo>
              <a:lnTo>
                <a:pt x="739149" y="41835"/>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2022073">
        <a:off x="1903326" y="1032303"/>
        <a:ext cx="36957" cy="36957"/>
      </dsp:txXfrm>
    </dsp:sp>
    <dsp:sp modelId="{DC308AEC-D5FD-4C39-BD36-46A9BBB7EAFE}">
      <dsp:nvSpPr>
        <dsp:cNvPr id="0" name=""/>
        <dsp:cNvSpPr/>
      </dsp:nvSpPr>
      <dsp:spPr>
        <a:xfrm>
          <a:off x="2229269" y="862717"/>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kumimoji="1" lang="ja-JP" altLang="en-US" sz="1300" kern="1200" dirty="0" smtClean="0"/>
            <a:t>商品概念が脳にある状態で見るため、信念がより形成される。</a:t>
          </a:r>
          <a:endParaRPr kumimoji="1" lang="ja-JP" altLang="en-US" sz="1300" kern="1200" dirty="0"/>
        </a:p>
      </dsp:txBody>
      <dsp:txXfrm>
        <a:off x="2229269" y="862717"/>
        <a:ext cx="1572508" cy="78625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CA5232-87C0-4258-9998-E0A8D038F6E0}">
      <dsp:nvSpPr>
        <dsp:cNvPr id="0" name=""/>
        <dsp:cNvSpPr/>
      </dsp:nvSpPr>
      <dsp:spPr>
        <a:xfrm>
          <a:off x="2104" y="548133"/>
          <a:ext cx="1665119" cy="8325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ja-JP" altLang="en-US" sz="2100" kern="1200" dirty="0" smtClean="0"/>
            <a:t>商品概念を開示した広告</a:t>
          </a:r>
          <a:endParaRPr kumimoji="1" lang="ja-JP" altLang="en-US" sz="2100" kern="1200" dirty="0"/>
        </a:p>
      </dsp:txBody>
      <dsp:txXfrm>
        <a:off x="2104" y="548133"/>
        <a:ext cx="1665119" cy="832559"/>
      </dsp:txXfrm>
    </dsp:sp>
    <dsp:sp modelId="{F7B2AA33-BF81-40EC-BA51-85C9FBFC904F}">
      <dsp:nvSpPr>
        <dsp:cNvPr id="0" name=""/>
        <dsp:cNvSpPr/>
      </dsp:nvSpPr>
      <dsp:spPr>
        <a:xfrm rot="19469625">
          <a:off x="1590913" y="687216"/>
          <a:ext cx="820773" cy="77695"/>
        </a:xfrm>
        <a:custGeom>
          <a:avLst/>
          <a:gdLst/>
          <a:ahLst/>
          <a:cxnLst/>
          <a:rect l="0" t="0" r="0" b="0"/>
          <a:pathLst>
            <a:path>
              <a:moveTo>
                <a:pt x="0" y="38847"/>
              </a:moveTo>
              <a:lnTo>
                <a:pt x="820773" y="38847"/>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19469625">
        <a:off x="1980781" y="705544"/>
        <a:ext cx="41038" cy="41038"/>
      </dsp:txXfrm>
    </dsp:sp>
    <dsp:sp modelId="{50C40AF0-EDB9-41AD-8540-F30301F43849}">
      <dsp:nvSpPr>
        <dsp:cNvPr id="0" name=""/>
        <dsp:cNvSpPr/>
      </dsp:nvSpPr>
      <dsp:spPr>
        <a:xfrm>
          <a:off x="2335376" y="71434"/>
          <a:ext cx="1665119" cy="8325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ja-JP" altLang="en-US" sz="2100" kern="1200" dirty="0" smtClean="0"/>
            <a:t>注目</a:t>
          </a:r>
          <a:endParaRPr kumimoji="1" lang="ja-JP" altLang="en-US" sz="2100" kern="1200" dirty="0"/>
        </a:p>
      </dsp:txBody>
      <dsp:txXfrm>
        <a:off x="2335376" y="71434"/>
        <a:ext cx="1665119" cy="832559"/>
      </dsp:txXfrm>
    </dsp:sp>
    <dsp:sp modelId="{B9A486B1-2CCA-400B-9806-D1662D263B6D}">
      <dsp:nvSpPr>
        <dsp:cNvPr id="0" name=""/>
        <dsp:cNvSpPr/>
      </dsp:nvSpPr>
      <dsp:spPr>
        <a:xfrm rot="2142401">
          <a:off x="1590127" y="1164926"/>
          <a:ext cx="820240" cy="77695"/>
        </a:xfrm>
        <a:custGeom>
          <a:avLst/>
          <a:gdLst/>
          <a:ahLst/>
          <a:cxnLst/>
          <a:rect l="0" t="0" r="0" b="0"/>
          <a:pathLst>
            <a:path>
              <a:moveTo>
                <a:pt x="0" y="38847"/>
              </a:moveTo>
              <a:lnTo>
                <a:pt x="820240" y="38847"/>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2142401">
        <a:off x="1979741" y="1183267"/>
        <a:ext cx="41012" cy="41012"/>
      </dsp:txXfrm>
    </dsp:sp>
    <dsp:sp modelId="{68DD697D-DB6B-4798-BF86-74290AC4B319}">
      <dsp:nvSpPr>
        <dsp:cNvPr id="0" name=""/>
        <dsp:cNvSpPr/>
      </dsp:nvSpPr>
      <dsp:spPr>
        <a:xfrm>
          <a:off x="2333271" y="1026854"/>
          <a:ext cx="1665119" cy="8325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kumimoji="1" lang="ja-JP" altLang="en-US" sz="2100" kern="1200" dirty="0" smtClean="0"/>
            <a:t>情報をシャットアウト</a:t>
          </a:r>
          <a:endParaRPr kumimoji="1" lang="ja-JP" altLang="en-US" sz="2100" kern="1200" dirty="0"/>
        </a:p>
      </dsp:txBody>
      <dsp:txXfrm>
        <a:off x="2333271" y="1026854"/>
        <a:ext cx="1665119" cy="83255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6E95DD-E55A-4929-B044-F1BBDBE4A6B8}">
      <dsp:nvSpPr>
        <dsp:cNvPr id="0" name=""/>
        <dsp:cNvSpPr/>
      </dsp:nvSpPr>
      <dsp:spPr>
        <a:xfrm>
          <a:off x="41831" y="452591"/>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ブランド名を開示する広告</a:t>
          </a:r>
          <a:endParaRPr kumimoji="1" lang="ja-JP" altLang="en-US" sz="2000" kern="1200" dirty="0"/>
        </a:p>
      </dsp:txBody>
      <dsp:txXfrm>
        <a:off x="41831" y="452591"/>
        <a:ext cx="1572508" cy="786254"/>
      </dsp:txXfrm>
    </dsp:sp>
    <dsp:sp modelId="{F9967AAE-A5FD-48F7-869E-5BD85B78590A}">
      <dsp:nvSpPr>
        <dsp:cNvPr id="0" name=""/>
        <dsp:cNvSpPr/>
      </dsp:nvSpPr>
      <dsp:spPr>
        <a:xfrm rot="19457599">
          <a:off x="1541531" y="577834"/>
          <a:ext cx="774620" cy="83671"/>
        </a:xfrm>
        <a:custGeom>
          <a:avLst/>
          <a:gdLst/>
          <a:ahLst/>
          <a:cxnLst/>
          <a:rect l="0" t="0" r="0" b="0"/>
          <a:pathLst>
            <a:path>
              <a:moveTo>
                <a:pt x="0" y="41835"/>
              </a:moveTo>
              <a:lnTo>
                <a:pt x="774620" y="41835"/>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19457599">
        <a:off x="1909476" y="600305"/>
        <a:ext cx="38731" cy="38731"/>
      </dsp:txXfrm>
    </dsp:sp>
    <dsp:sp modelId="{A5D4855F-1DED-4BBD-8E5E-47B7993C2BC1}">
      <dsp:nvSpPr>
        <dsp:cNvPr id="0" name=""/>
        <dsp:cNvSpPr/>
      </dsp:nvSpPr>
      <dsp:spPr>
        <a:xfrm>
          <a:off x="2243343" y="495"/>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注目</a:t>
          </a:r>
          <a:endParaRPr kumimoji="1" lang="ja-JP" altLang="en-US" sz="2000" kern="1200" dirty="0"/>
        </a:p>
      </dsp:txBody>
      <dsp:txXfrm>
        <a:off x="2243343" y="495"/>
        <a:ext cx="1572508" cy="786254"/>
      </dsp:txXfrm>
    </dsp:sp>
    <dsp:sp modelId="{61E16D45-901D-46CA-A3DB-961AC7DCAAB6}">
      <dsp:nvSpPr>
        <dsp:cNvPr id="0" name=""/>
        <dsp:cNvSpPr/>
      </dsp:nvSpPr>
      <dsp:spPr>
        <a:xfrm rot="2022073">
          <a:off x="1552230" y="1008946"/>
          <a:ext cx="739149" cy="83671"/>
        </a:xfrm>
        <a:custGeom>
          <a:avLst/>
          <a:gdLst/>
          <a:ahLst/>
          <a:cxnLst/>
          <a:rect l="0" t="0" r="0" b="0"/>
          <a:pathLst>
            <a:path>
              <a:moveTo>
                <a:pt x="0" y="41835"/>
              </a:moveTo>
              <a:lnTo>
                <a:pt x="739149" y="41835"/>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2022073">
        <a:off x="1903326" y="1032303"/>
        <a:ext cx="36957" cy="36957"/>
      </dsp:txXfrm>
    </dsp:sp>
    <dsp:sp modelId="{DC308AEC-D5FD-4C39-BD36-46A9BBB7EAFE}">
      <dsp:nvSpPr>
        <dsp:cNvPr id="0" name=""/>
        <dsp:cNvSpPr/>
      </dsp:nvSpPr>
      <dsp:spPr>
        <a:xfrm>
          <a:off x="2229269" y="862717"/>
          <a:ext cx="1572508" cy="7862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情報をシャットアウト</a:t>
          </a:r>
          <a:endParaRPr kumimoji="1" lang="ja-JP" altLang="en-US" sz="2000" kern="1200" dirty="0"/>
        </a:p>
      </dsp:txBody>
      <dsp:txXfrm>
        <a:off x="2229269" y="862717"/>
        <a:ext cx="1572508" cy="7862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CA5232-87C0-4258-9998-E0A8D038F6E0}">
      <dsp:nvSpPr>
        <dsp:cNvPr id="0" name=""/>
        <dsp:cNvSpPr/>
      </dsp:nvSpPr>
      <dsp:spPr>
        <a:xfrm>
          <a:off x="6467" y="516111"/>
          <a:ext cx="1793205" cy="8966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kern="1200" dirty="0" smtClean="0"/>
            <a:t>製品・属性・特性も開示した広告</a:t>
          </a:r>
          <a:endParaRPr kumimoji="1" lang="ja-JP" altLang="en-US" sz="1600" kern="1200" dirty="0"/>
        </a:p>
      </dsp:txBody>
      <dsp:txXfrm>
        <a:off x="6467" y="516111"/>
        <a:ext cx="1793205" cy="896602"/>
      </dsp:txXfrm>
    </dsp:sp>
    <dsp:sp modelId="{F7B2AA33-BF81-40EC-BA51-85C9FBFC904F}">
      <dsp:nvSpPr>
        <dsp:cNvPr id="0" name=""/>
        <dsp:cNvSpPr/>
      </dsp:nvSpPr>
      <dsp:spPr>
        <a:xfrm rot="19457599">
          <a:off x="1716646" y="664803"/>
          <a:ext cx="883335" cy="83671"/>
        </a:xfrm>
        <a:custGeom>
          <a:avLst/>
          <a:gdLst/>
          <a:ahLst/>
          <a:cxnLst/>
          <a:rect l="0" t="0" r="0" b="0"/>
          <a:pathLst>
            <a:path>
              <a:moveTo>
                <a:pt x="0" y="41835"/>
              </a:moveTo>
              <a:lnTo>
                <a:pt x="883335" y="41835"/>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19457599">
        <a:off x="2136230" y="684556"/>
        <a:ext cx="44166" cy="44166"/>
      </dsp:txXfrm>
    </dsp:sp>
    <dsp:sp modelId="{50C40AF0-EDB9-41AD-8540-F30301F43849}">
      <dsp:nvSpPr>
        <dsp:cNvPr id="0" name=""/>
        <dsp:cNvSpPr/>
      </dsp:nvSpPr>
      <dsp:spPr>
        <a:xfrm>
          <a:off x="2516955" y="565"/>
          <a:ext cx="1793205" cy="8966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kern="1200" dirty="0" smtClean="0"/>
            <a:t>注目され、信念が形成される</a:t>
          </a:r>
          <a:endParaRPr kumimoji="1" lang="ja-JP" altLang="en-US" sz="1600" kern="1200" dirty="0"/>
        </a:p>
      </dsp:txBody>
      <dsp:txXfrm>
        <a:off x="2516955" y="565"/>
        <a:ext cx="1793205" cy="896602"/>
      </dsp:txXfrm>
    </dsp:sp>
    <dsp:sp modelId="{B9A486B1-2CCA-400B-9806-D1662D263B6D}">
      <dsp:nvSpPr>
        <dsp:cNvPr id="0" name=""/>
        <dsp:cNvSpPr/>
      </dsp:nvSpPr>
      <dsp:spPr>
        <a:xfrm rot="2142401">
          <a:off x="1716646" y="1180350"/>
          <a:ext cx="883335" cy="83671"/>
        </a:xfrm>
        <a:custGeom>
          <a:avLst/>
          <a:gdLst/>
          <a:ahLst/>
          <a:cxnLst/>
          <a:rect l="0" t="0" r="0" b="0"/>
          <a:pathLst>
            <a:path>
              <a:moveTo>
                <a:pt x="0" y="41835"/>
              </a:moveTo>
              <a:lnTo>
                <a:pt x="883335" y="41835"/>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2142401">
        <a:off x="2136230" y="1200102"/>
        <a:ext cx="44166" cy="44166"/>
      </dsp:txXfrm>
    </dsp:sp>
    <dsp:sp modelId="{68DD697D-DB6B-4798-BF86-74290AC4B319}">
      <dsp:nvSpPr>
        <dsp:cNvPr id="0" name=""/>
        <dsp:cNvSpPr/>
      </dsp:nvSpPr>
      <dsp:spPr>
        <a:xfrm>
          <a:off x="2516955" y="1031658"/>
          <a:ext cx="1793205" cy="8966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kern="1200" dirty="0" smtClean="0"/>
            <a:t>ブランド名が脳にある状態で見るため、信念が形成される</a:t>
          </a:r>
          <a:endParaRPr kumimoji="1" lang="ja-JP" altLang="en-US" sz="1600" kern="1200" dirty="0"/>
        </a:p>
      </dsp:txBody>
      <dsp:txXfrm>
        <a:off x="2516955" y="1031658"/>
        <a:ext cx="1793205" cy="89660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6E95DD-E55A-4929-B044-F1BBDBE4A6B8}">
      <dsp:nvSpPr>
        <dsp:cNvPr id="0" name=""/>
        <dsp:cNvSpPr/>
      </dsp:nvSpPr>
      <dsp:spPr>
        <a:xfrm>
          <a:off x="1770" y="518663"/>
          <a:ext cx="1308221" cy="6541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kumimoji="1" lang="ja-JP" altLang="en-US" sz="1300" kern="1200" dirty="0" smtClean="0"/>
            <a:t>ブランド名も商品概念も隠している広告</a:t>
          </a:r>
          <a:endParaRPr kumimoji="1" lang="ja-JP" altLang="en-US" sz="1300" kern="1200" dirty="0"/>
        </a:p>
      </dsp:txBody>
      <dsp:txXfrm>
        <a:off x="1770" y="518663"/>
        <a:ext cx="1308221" cy="654110"/>
      </dsp:txXfrm>
    </dsp:sp>
    <dsp:sp modelId="{F9967AAE-A5FD-48F7-869E-5BD85B78590A}">
      <dsp:nvSpPr>
        <dsp:cNvPr id="0" name=""/>
        <dsp:cNvSpPr/>
      </dsp:nvSpPr>
      <dsp:spPr>
        <a:xfrm rot="21264951">
          <a:off x="1309538" y="801616"/>
          <a:ext cx="191109" cy="69609"/>
        </a:xfrm>
        <a:custGeom>
          <a:avLst/>
          <a:gdLst/>
          <a:ahLst/>
          <a:cxnLst/>
          <a:rect l="0" t="0" r="0" b="0"/>
          <a:pathLst>
            <a:path>
              <a:moveTo>
                <a:pt x="0" y="34804"/>
              </a:moveTo>
              <a:lnTo>
                <a:pt x="191109" y="34804"/>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rot="21264951">
        <a:off x="1400315" y="831643"/>
        <a:ext cx="9555" cy="9555"/>
      </dsp:txXfrm>
    </dsp:sp>
    <dsp:sp modelId="{A5D4855F-1DED-4BBD-8E5E-47B7993C2BC1}">
      <dsp:nvSpPr>
        <dsp:cNvPr id="0" name=""/>
        <dsp:cNvSpPr/>
      </dsp:nvSpPr>
      <dsp:spPr>
        <a:xfrm>
          <a:off x="1500194" y="500067"/>
          <a:ext cx="1308221" cy="6541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kumimoji="1" lang="ja-JP" altLang="en-US" sz="1300" kern="1200" dirty="0" smtClean="0"/>
            <a:t>注目</a:t>
          </a:r>
          <a:endParaRPr kumimoji="1" lang="ja-JP" altLang="en-US" sz="1300" kern="1200" dirty="0"/>
        </a:p>
      </dsp:txBody>
      <dsp:txXfrm>
        <a:off x="1500194" y="500067"/>
        <a:ext cx="1308221" cy="65411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CA5232-87C0-4258-9998-E0A8D038F6E0}">
      <dsp:nvSpPr>
        <dsp:cNvPr id="0" name=""/>
        <dsp:cNvSpPr/>
      </dsp:nvSpPr>
      <dsp:spPr>
        <a:xfrm>
          <a:off x="0" y="71439"/>
          <a:ext cx="2000264" cy="866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kern="1200" dirty="0" smtClean="0"/>
            <a:t>ブランド名も商品概念も開示した広告</a:t>
          </a:r>
          <a:endParaRPr kumimoji="1" lang="ja-JP" altLang="en-US" sz="1600" kern="1200" dirty="0"/>
        </a:p>
      </dsp:txBody>
      <dsp:txXfrm>
        <a:off x="0" y="71439"/>
        <a:ext cx="2000264" cy="8667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82327E-2995-4EC0-A450-EFE2C7F63279}" type="datetimeFigureOut">
              <a:rPr kumimoji="1" lang="ja-JP" altLang="en-US" smtClean="0"/>
              <a:pPr/>
              <a:t>2011/12/18</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B12564-11C6-4765-8927-425C654ECE00}"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30</a:t>
            </a:r>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2</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情報を隠しているときのところ。</a:t>
            </a:r>
            <a:endParaRPr kumimoji="1" lang="en-US" altLang="ja-JP" dirty="0" smtClean="0"/>
          </a:p>
          <a:p>
            <a:r>
              <a:rPr kumimoji="1" lang="ja-JP" altLang="en-US" dirty="0" smtClean="0"/>
              <a:t>これは何でしょう？みたいな感じのリモコンだけの画像にする！</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18</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ja-JP" dirty="0" smtClean="0"/>
              <a:t>分類をすると黄色のティーザー広告は注目させるという効果があるが、ピンク</a:t>
            </a:r>
            <a:r>
              <a:rPr lang="ja-JP" altLang="en-US" dirty="0" smtClean="0"/>
              <a:t>と青</a:t>
            </a:r>
            <a:r>
              <a:rPr lang="ja-JP" altLang="ja-JP" dirty="0" smtClean="0"/>
              <a:t>には他にも効果があるのではないか</a:t>
            </a:r>
            <a:endParaRPr kumimoji="1" lang="en-US" altLang="ja-JP" dirty="0" smtClean="0"/>
          </a:p>
          <a:p>
            <a:r>
              <a:rPr lang="ja-JP" altLang="ja-JP" dirty="0" smtClean="0"/>
              <a:t>ピンク</a:t>
            </a:r>
            <a:r>
              <a:rPr lang="ja-JP" altLang="en-US" dirty="0" smtClean="0"/>
              <a:t>と青</a:t>
            </a:r>
            <a:r>
              <a:rPr lang="ja-JP" altLang="ja-JP" dirty="0" smtClean="0"/>
              <a:t>が注目されるだけではないという理由</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21</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売り上げは関係ない（理由）</a:t>
            </a:r>
            <a:endParaRPr kumimoji="1" lang="en-US" altLang="ja-JP" dirty="0" smtClean="0"/>
          </a:p>
          <a:p>
            <a:r>
              <a:rPr kumimoji="1" lang="ja-JP" altLang="en-US" dirty="0" smtClean="0"/>
              <a:t>新商品</a:t>
            </a:r>
            <a:endParaRPr kumimoji="1" lang="en-US" altLang="ja-JP" dirty="0" smtClean="0"/>
          </a:p>
          <a:p>
            <a:r>
              <a:rPr kumimoji="1" lang="ja-JP" altLang="en-US" dirty="0" smtClean="0"/>
              <a:t>ティーザー広告を見て、隠されていた情報が開示された時点での消費者の心理</a:t>
            </a:r>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22</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23</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リスクをいう</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ティーザー広告は、通常の広告と比べて「二回目の広告を見てもらえず、商品の情報が伝わらない」というリスクがあるが、</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ティーザー広告をすることで理由から通常の広告よりも記憶に残りやすくなる。</a:t>
            </a:r>
          </a:p>
          <a:p>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24</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①と②に該当する消費者心理</a:t>
            </a:r>
          </a:p>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29</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③と④に該当する消費者心理</a:t>
            </a:r>
          </a:p>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30</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どのティーザー広告がどの消費者心理に有効かを検証してみましょう。</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31</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記憶しにくい商品特性を先に出すティーザー広告をすることで、情報を開示する広告までの期間に商品特性を記憶することができ、商品特性を記憶した状態でブランド名が結ぶつくため、概念と概念の信念が強く形成される。</a:t>
            </a:r>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32</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記憶しやすいブランド名を先に出すティーザー広告をすることで、情報を開示する広告までの期間にブランド名を記憶することができ、ブランド名を記憶した状態で商品特性が結びつくため、概念と概念の信念が・・・。</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商品特性よりブランド名の方を記憶しちゃうよね。</a:t>
            </a:r>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34</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現状分析②商品の増加</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4</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商品とブランド名を同一の広告で見るため、より記憶しやすいブランド名の方に目が行き、商品特性とのつながりは弱い？</a:t>
            </a:r>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36</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ja-JP" dirty="0" smtClean="0"/>
              <a:t>※自分の好きなブランドがどんな特性や属性を持っているか妄想。ネタバレ後にがっかりすることになるが、とりあえず信念は形成される、または強くなる</a:t>
            </a:r>
          </a:p>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39</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ja-JP" dirty="0" smtClean="0"/>
              <a:t>※自分にとって重要な特性や属性を備えたブランドが何なのか妄想。ネタバレ後にがっかりすることになるが、とりあえず信念は形成される、または強くなる。</a:t>
            </a:r>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40</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47</a:t>
            </a:fld>
            <a:endParaRPr kumimoji="1"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参考文献はこのようになっています。</a:t>
            </a:r>
            <a:endParaRPr kumimoji="1" lang="en-US" altLang="ja-JP" dirty="0" smtClean="0"/>
          </a:p>
          <a:p>
            <a:r>
              <a:rPr kumimoji="1" lang="ja-JP" altLang="en-US" dirty="0" smtClean="0"/>
              <a:t>ご清聴ありがとうございました。</a:t>
            </a:r>
            <a:endParaRPr kumimoji="1" lang="ja-JP" altLang="en-US" dirty="0"/>
          </a:p>
        </p:txBody>
      </p:sp>
      <p:sp>
        <p:nvSpPr>
          <p:cNvPr id="4" name="スライド番号プレースホルダ 3"/>
          <p:cNvSpPr>
            <a:spLocks noGrp="1"/>
          </p:cNvSpPr>
          <p:nvPr>
            <p:ph type="sldNum" sz="quarter" idx="10"/>
          </p:nvPr>
        </p:nvSpPr>
        <p:spPr/>
        <p:txBody>
          <a:bodyPr/>
          <a:lstStyle/>
          <a:p>
            <a:fld id="{65A91F00-2C48-4F0E-B604-8488709BAB85}" type="slidenum">
              <a:rPr kumimoji="1" lang="ja-JP" altLang="en-US" smtClean="0"/>
              <a:pPr/>
              <a:t>50</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信念と概念の説明</a:t>
            </a:r>
            <a:endParaRPr kumimoji="1" lang="en-US" altLang="ja-JP" dirty="0" smtClean="0"/>
          </a:p>
          <a:p>
            <a:endParaRPr kumimoji="1" lang="en-US" altLang="ja-JP" dirty="0" smtClean="0"/>
          </a:p>
          <a:p>
            <a:r>
              <a:rPr kumimoji="1" lang="ja-JP" altLang="en-US" dirty="0" smtClean="0"/>
              <a:t>私たちは普段さまざまな広告に接触しながら生活しています。</a:t>
            </a:r>
            <a:endParaRPr kumimoji="1" lang="en-US" altLang="ja-JP" dirty="0" smtClean="0"/>
          </a:p>
          <a:p>
            <a:r>
              <a:rPr kumimoji="1" lang="ja-JP" altLang="en-US" dirty="0" smtClean="0"/>
              <a:t>しかしながら、商品があふれ、それと同時に商業的なメッセージがあふれる中ですべてを自分の頭の中に取り入れているわけではありません</a:t>
            </a:r>
            <a:endParaRPr kumimoji="1" lang="en-US" altLang="ja-JP" dirty="0" smtClean="0"/>
          </a:p>
          <a:p>
            <a:r>
              <a:rPr kumimoji="1" lang="ja-JP" altLang="en-US" dirty="0" smtClean="0"/>
              <a:t>自分の頭の中に取り入れるまでには、接触・注目・理解というプロセスによって分かれています。</a:t>
            </a:r>
            <a:endParaRPr kumimoji="1" lang="en-US" altLang="ja-JP" dirty="0" smtClean="0"/>
          </a:p>
          <a:p>
            <a:r>
              <a:rPr kumimoji="1" lang="ja-JP" altLang="en-US" dirty="0" smtClean="0"/>
              <a:t>接触とは実際にお店に行って商品に接触するだけではなく、商品を目にしたり商品にかかわる情報戸かかわったことを指します。</a:t>
            </a:r>
            <a:endParaRPr kumimoji="1" lang="en-US" altLang="ja-JP" dirty="0" smtClean="0"/>
          </a:p>
          <a:p>
            <a:r>
              <a:rPr kumimoji="1" lang="ja-JP" altLang="en-US" dirty="0" smtClean="0"/>
              <a:t>そして、その商品に注目しなければその商品は理解されないということです。</a:t>
            </a:r>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7</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信念と概念の説明</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8</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製品・属性・特性を商品概念とします。</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12</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F1D82BE-611B-49E9-B2F3-9E790D2EBDDA}" type="slidenum">
              <a:rPr kumimoji="1" lang="ja-JP" altLang="en-US" smtClean="0"/>
              <a:pPr/>
              <a:t>13</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重要性から、脳に取り入れてもらうには注目されることが必要</a:t>
            </a:r>
          </a:p>
          <a:p>
            <a:r>
              <a:rPr kumimoji="1" lang="ja-JP" altLang="en-US" dirty="0" smtClean="0"/>
              <a:t>　ティーザー広告にすれば注目を集め、理解の段階まで進むことができる</a:t>
            </a:r>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15</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続いて研究意義です。</a:t>
            </a:r>
            <a:endParaRPr kumimoji="1" lang="en-US" altLang="ja-JP" dirty="0" smtClean="0"/>
          </a:p>
          <a:p>
            <a:pPr marL="0" indent="0">
              <a:buNone/>
            </a:pPr>
            <a:r>
              <a:rPr lang="ja-JP" altLang="en-US" sz="1200" b="0" dirty="0" smtClean="0"/>
              <a:t>最近ティーザー広告をよく目にするが、研究は少ないです。</a:t>
            </a:r>
            <a:endParaRPr lang="en-US" altLang="ja-JP" sz="1200" b="0" dirty="0" smtClean="0"/>
          </a:p>
          <a:p>
            <a:pPr>
              <a:buNone/>
            </a:pPr>
            <a:r>
              <a:rPr lang="ja-JP" altLang="en-US" sz="1200" b="0" dirty="0" smtClean="0"/>
              <a:t>よってティーザー広告はその効果や、目的が明確に分かっていないのでは？と考えました。</a:t>
            </a:r>
            <a:endParaRPr lang="en-US" altLang="ja-JP" sz="1200" b="0" dirty="0" smtClean="0"/>
          </a:p>
          <a:p>
            <a:pPr>
              <a:buNone/>
            </a:pPr>
            <a:r>
              <a:rPr lang="ja-JP" altLang="en-US" sz="1200" b="0" dirty="0" smtClean="0"/>
              <a:t>文献などを調べてみましたが、有用なものは見つからず、研究は進んでいないのではと考えます。</a:t>
            </a:r>
            <a:endParaRPr lang="en-US" altLang="ja-JP" sz="1200" b="0" dirty="0" smtClean="0"/>
          </a:p>
          <a:p>
            <a:pPr>
              <a:buNone/>
            </a:pPr>
            <a:endParaRPr lang="en-US" altLang="ja-JP"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t>・どの情報を意図的に隠すかにより、消費者に与える影響が異なるのであれば、</a:t>
            </a:r>
            <a:endParaRPr lang="en-US" altLang="ja-JP"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t>　目的に応じてティーザー広告を効果的に使うことができる</a:t>
            </a:r>
            <a:endParaRPr lang="en-US" altLang="ja-JP" sz="1200" b="0" dirty="0" smtClean="0"/>
          </a:p>
          <a:p>
            <a:pPr algn="l"/>
            <a:r>
              <a:rPr lang="ja-JP" altLang="en-US" sz="1200" b="0" dirty="0" smtClean="0"/>
              <a:t>　　　　　　　↓　　　　↓</a:t>
            </a:r>
            <a:endParaRPr lang="en-US" altLang="ja-JP" sz="1200" b="0" dirty="0" smtClean="0"/>
          </a:p>
          <a:p>
            <a:pPr algn="l"/>
            <a:r>
              <a:rPr lang="ja-JP" altLang="en-US" sz="1200" b="0" dirty="0" smtClean="0"/>
              <a:t>よって私たちはこのティーザー広告を</a:t>
            </a:r>
            <a:endParaRPr lang="en-US" altLang="ja-JP" sz="1200" b="0" dirty="0" smtClean="0"/>
          </a:p>
          <a:p>
            <a:pPr algn="l"/>
            <a:r>
              <a:rPr lang="ja-JP" altLang="en-US" sz="1200" b="0" dirty="0" smtClean="0"/>
              <a:t>調べることに意義があるのでないかと考えます。</a:t>
            </a:r>
            <a:endParaRPr lang="en-US" altLang="ja-JP" sz="1200" b="0" dirty="0" smtClean="0"/>
          </a:p>
          <a:p>
            <a:pPr algn="l"/>
            <a:endParaRPr lang="en-US" altLang="ja-JP" sz="1200" b="0" dirty="0" smtClean="0"/>
          </a:p>
          <a:p>
            <a:pPr algn="l"/>
            <a:endParaRPr lang="en-US" altLang="ja-JP" sz="1200" b="0" dirty="0" smtClean="0"/>
          </a:p>
          <a:p>
            <a:pPr algn="l"/>
            <a:endParaRPr lang="en-US" altLang="ja-JP"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dirty="0" smtClean="0">
                <a:solidFill>
                  <a:prstClr val="black"/>
                </a:solidFill>
              </a:rPr>
              <a:t>（</a:t>
            </a:r>
            <a:r>
              <a:rPr lang="en-US" altLang="ja-JP" b="1" dirty="0" smtClean="0">
                <a:solidFill>
                  <a:prstClr val="black"/>
                </a:solidFill>
              </a:rPr>
              <a:t>『</a:t>
            </a:r>
            <a:r>
              <a:rPr lang="ja-JP" altLang="en-US" b="1" dirty="0" smtClean="0">
                <a:solidFill>
                  <a:prstClr val="black"/>
                </a:solidFill>
              </a:rPr>
              <a:t>新しい広告</a:t>
            </a:r>
            <a:r>
              <a:rPr lang="en-US" altLang="ja-JP" b="1" dirty="0" smtClean="0">
                <a:solidFill>
                  <a:prstClr val="black"/>
                </a:solidFill>
              </a:rPr>
              <a:t>』</a:t>
            </a:r>
            <a:r>
              <a:rPr lang="ja-JP" altLang="en-US" b="1" dirty="0" smtClean="0">
                <a:solidFill>
                  <a:prstClr val="black"/>
                </a:solidFill>
              </a:rPr>
              <a:t>　嶋村和恵　　</a:t>
            </a:r>
            <a:r>
              <a:rPr lang="en-US" altLang="ja-JP" b="1" dirty="0" smtClean="0">
                <a:solidFill>
                  <a:prstClr val="black"/>
                </a:solidFill>
              </a:rPr>
              <a:t>『</a:t>
            </a:r>
            <a:r>
              <a:rPr lang="ja-JP" altLang="en-US" b="1" dirty="0" smtClean="0">
                <a:solidFill>
                  <a:prstClr val="black"/>
                </a:solidFill>
              </a:rPr>
              <a:t>広告入門</a:t>
            </a:r>
            <a:r>
              <a:rPr lang="en-US" altLang="ja-JP" b="1" dirty="0" smtClean="0">
                <a:solidFill>
                  <a:prstClr val="black"/>
                </a:solidFill>
              </a:rPr>
              <a:t>』</a:t>
            </a:r>
            <a:r>
              <a:rPr lang="ja-JP" altLang="en-US" b="1" dirty="0" smtClean="0">
                <a:solidFill>
                  <a:prstClr val="black"/>
                </a:solidFill>
              </a:rPr>
              <a:t>　梶山皓　　これらにはティーザー広告の解説が掲載されていたが数行程度であった、</a:t>
            </a:r>
            <a:r>
              <a:rPr lang="en-US" altLang="ja-JP" b="1" dirty="0" err="1" smtClean="0">
                <a:solidFill>
                  <a:prstClr val="black"/>
                </a:solidFill>
              </a:rPr>
              <a:t>CiNii</a:t>
            </a:r>
            <a:r>
              <a:rPr lang="ja-JP" altLang="en-US" b="1" dirty="0" smtClean="0">
                <a:solidFill>
                  <a:prstClr val="black"/>
                </a:solidFill>
              </a:rPr>
              <a:t>に掲載されたものは雑誌の週刊エコノミストにあったのですが２Ｐしか書かれておらず、あまり研究が進んでいないのではと考える）</a:t>
            </a:r>
            <a:endParaRPr lang="en-US" altLang="ja-JP" b="1" dirty="0" smtClean="0">
              <a:solidFill>
                <a:prstClr val="black"/>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b="0" dirty="0" smtClean="0"/>
          </a:p>
        </p:txBody>
      </p:sp>
      <p:sp>
        <p:nvSpPr>
          <p:cNvPr id="4" name="スライド番号プレースホルダ 3"/>
          <p:cNvSpPr>
            <a:spLocks noGrp="1"/>
          </p:cNvSpPr>
          <p:nvPr>
            <p:ph type="sldNum" sz="quarter" idx="10"/>
          </p:nvPr>
        </p:nvSpPr>
        <p:spPr/>
        <p:txBody>
          <a:bodyPr/>
          <a:lstStyle/>
          <a:p>
            <a:fld id="{65A91F00-2C48-4F0E-B604-8488709BAB85}" type="slidenum">
              <a:rPr kumimoji="1" lang="ja-JP" altLang="en-US" smtClean="0"/>
              <a:pPr/>
              <a:t>16</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0B12564-11C6-4765-8927-425C654ECE00}" type="slidenum">
              <a:rPr kumimoji="1" lang="ja-JP" altLang="en-US" smtClean="0"/>
              <a:pPr/>
              <a:t>17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D3BE918F-BA2A-4C88-AA69-642DB12DC69F}"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solidFill>
                <a:srgbClr val="000000"/>
              </a:solidFill>
            </a:endParaRPr>
          </a:p>
        </p:txBody>
      </p:sp>
      <p:sp>
        <p:nvSpPr>
          <p:cNvPr id="6" name="スライド番号プレースホルダ 5"/>
          <p:cNvSpPr>
            <a:spLocks noGrp="1"/>
          </p:cNvSpPr>
          <p:nvPr>
            <p:ph type="sldNum" sz="quarter" idx="12"/>
          </p:nvPr>
        </p:nvSpPr>
        <p:spPr/>
        <p:txBody>
          <a:bodyPr/>
          <a:lstStyle/>
          <a:p>
            <a:fld id="{CF6874F2-626B-4BB2-9778-BA18345DE544}" type="slidenum">
              <a:rPr kumimoji="1" lang="ja-JP" altLang="en-US" smtClean="0">
                <a:solidFill>
                  <a:srgbClr val="000000"/>
                </a:solidFill>
              </a:rPr>
              <a:pPr/>
              <a:t>&lt;#&gt;</a:t>
            </a:fld>
            <a:endParaRPr kumimoji="1" lang="ja-JP" alt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CBE552D-88BB-4AF2-B90B-8162904BDA7A}" type="datetime1">
              <a:rPr kumimoji="1" lang="ja-JP" altLang="en-US" smtClean="0">
                <a:solidFill>
                  <a:srgbClr val="000000"/>
                </a:solidFill>
              </a:rPr>
              <a:pPr/>
              <a:t>2011/12/18</a:t>
            </a:fld>
            <a:endParaRPr kumimoji="1" lang="ja-JP" altLang="en-US">
              <a:solidFill>
                <a:srgbClr val="000000"/>
              </a:solidFill>
            </a:endParaRPr>
          </a:p>
        </p:txBody>
      </p:sp>
      <p:sp>
        <p:nvSpPr>
          <p:cNvPr id="5" name="フッター プレースホルダ 4"/>
          <p:cNvSpPr>
            <a:spLocks noGrp="1"/>
          </p:cNvSpPr>
          <p:nvPr>
            <p:ph type="ftr" sz="quarter" idx="11"/>
          </p:nvPr>
        </p:nvSpPr>
        <p:spPr/>
        <p:txBody>
          <a:bodyPr/>
          <a:lstStyle/>
          <a:p>
            <a:endParaRPr kumimoji="1" lang="ja-JP" altLang="en-US">
              <a:solidFill>
                <a:srgbClr val="000000"/>
              </a:solidFill>
            </a:endParaRPr>
          </a:p>
        </p:txBody>
      </p:sp>
      <p:sp>
        <p:nvSpPr>
          <p:cNvPr id="6" name="スライド番号プレースホルダ 5"/>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957158B-8E5E-4F37-9F0A-16FD03EF5070}" type="datetime1">
              <a:rPr kumimoji="1" lang="ja-JP" altLang="en-US" smtClean="0">
                <a:solidFill>
                  <a:srgbClr val="000000"/>
                </a:solidFill>
              </a:rPr>
              <a:pPr/>
              <a:t>2011/12/18</a:t>
            </a:fld>
            <a:endParaRPr kumimoji="1" lang="ja-JP" altLang="en-US">
              <a:solidFill>
                <a:srgbClr val="000000"/>
              </a:solidFill>
            </a:endParaRPr>
          </a:p>
        </p:txBody>
      </p:sp>
      <p:sp>
        <p:nvSpPr>
          <p:cNvPr id="5" name="フッター プレースホルダ 4"/>
          <p:cNvSpPr>
            <a:spLocks noGrp="1"/>
          </p:cNvSpPr>
          <p:nvPr>
            <p:ph type="ftr" sz="quarter" idx="11"/>
          </p:nvPr>
        </p:nvSpPr>
        <p:spPr/>
        <p:txBody>
          <a:bodyPr/>
          <a:lstStyle/>
          <a:p>
            <a:endParaRPr kumimoji="1" lang="ja-JP" altLang="en-US">
              <a:solidFill>
                <a:srgbClr val="000000"/>
              </a:solidFill>
            </a:endParaRPr>
          </a:p>
        </p:txBody>
      </p:sp>
      <p:sp>
        <p:nvSpPr>
          <p:cNvPr id="6" name="スライド番号プレースホルダ 5"/>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E883764-996C-4E48-ACD0-79AA7E6E5512}" type="datetime1">
              <a:rPr kumimoji="1" lang="ja-JP" altLang="en-US" smtClean="0">
                <a:solidFill>
                  <a:srgbClr val="000000"/>
                </a:solidFill>
              </a:rPr>
              <a:pPr/>
              <a:t>2011/12/18</a:t>
            </a:fld>
            <a:endParaRPr kumimoji="1" lang="ja-JP" altLang="en-US">
              <a:solidFill>
                <a:srgbClr val="000000"/>
              </a:solidFill>
            </a:endParaRPr>
          </a:p>
        </p:txBody>
      </p:sp>
      <p:sp>
        <p:nvSpPr>
          <p:cNvPr id="5" name="フッター プレースホルダ 4"/>
          <p:cNvSpPr>
            <a:spLocks noGrp="1"/>
          </p:cNvSpPr>
          <p:nvPr>
            <p:ph type="ftr" sz="quarter" idx="11"/>
          </p:nvPr>
        </p:nvSpPr>
        <p:spPr/>
        <p:txBody>
          <a:bodyPr/>
          <a:lstStyle/>
          <a:p>
            <a:endParaRPr kumimoji="1" lang="ja-JP" altLang="en-US">
              <a:solidFill>
                <a:srgbClr val="000000"/>
              </a:solidFill>
            </a:endParaRPr>
          </a:p>
        </p:txBody>
      </p:sp>
      <p:sp>
        <p:nvSpPr>
          <p:cNvPr id="6" name="スライド番号プレースホルダ 5"/>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7DEFB2CC-D90D-40B2-AA0B-7A515F7EA7FD}" type="datetime1">
              <a:rPr kumimoji="1" lang="ja-JP" altLang="en-US" smtClean="0">
                <a:solidFill>
                  <a:srgbClr val="000000"/>
                </a:solidFill>
              </a:rPr>
              <a:pPr/>
              <a:t>2011/12/18</a:t>
            </a:fld>
            <a:endParaRPr kumimoji="1" lang="ja-JP" altLang="en-US">
              <a:solidFill>
                <a:srgbClr val="000000"/>
              </a:solidFill>
            </a:endParaRPr>
          </a:p>
        </p:txBody>
      </p:sp>
      <p:sp>
        <p:nvSpPr>
          <p:cNvPr id="5" name="フッター プレースホルダ 4"/>
          <p:cNvSpPr>
            <a:spLocks noGrp="1"/>
          </p:cNvSpPr>
          <p:nvPr>
            <p:ph type="ftr" sz="quarter" idx="11"/>
          </p:nvPr>
        </p:nvSpPr>
        <p:spPr/>
        <p:txBody>
          <a:bodyPr/>
          <a:lstStyle/>
          <a:p>
            <a:endParaRPr kumimoji="1" lang="ja-JP" altLang="en-US">
              <a:solidFill>
                <a:srgbClr val="000000"/>
              </a:solidFill>
            </a:endParaRPr>
          </a:p>
        </p:txBody>
      </p:sp>
      <p:sp>
        <p:nvSpPr>
          <p:cNvPr id="6" name="スライド番号プレースホルダ 5"/>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ADD3B5F-1847-4DAB-A274-55D2E5D893E9}" type="datetime1">
              <a:rPr kumimoji="1" lang="ja-JP" altLang="en-US" smtClean="0">
                <a:solidFill>
                  <a:srgbClr val="000000"/>
                </a:solidFill>
              </a:rPr>
              <a:pPr/>
              <a:t>2011/12/18</a:t>
            </a:fld>
            <a:endParaRPr kumimoji="1" lang="ja-JP" altLang="en-US">
              <a:solidFill>
                <a:srgbClr val="000000"/>
              </a:solidFill>
            </a:endParaRPr>
          </a:p>
        </p:txBody>
      </p:sp>
      <p:sp>
        <p:nvSpPr>
          <p:cNvPr id="6" name="フッター プレースホルダ 5"/>
          <p:cNvSpPr>
            <a:spLocks noGrp="1"/>
          </p:cNvSpPr>
          <p:nvPr>
            <p:ph type="ftr" sz="quarter" idx="11"/>
          </p:nvPr>
        </p:nvSpPr>
        <p:spPr/>
        <p:txBody>
          <a:bodyPr/>
          <a:lstStyle/>
          <a:p>
            <a:endParaRPr kumimoji="1" lang="ja-JP" altLang="en-US">
              <a:solidFill>
                <a:srgbClr val="000000"/>
              </a:solidFill>
            </a:endParaRPr>
          </a:p>
        </p:txBody>
      </p:sp>
      <p:sp>
        <p:nvSpPr>
          <p:cNvPr id="7" name="スライド番号プレースホルダ 6"/>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7777A96-FAB8-4B7C-AF0E-A1EE66CD622F}" type="datetime1">
              <a:rPr kumimoji="1" lang="ja-JP" altLang="en-US" smtClean="0">
                <a:solidFill>
                  <a:srgbClr val="000000"/>
                </a:solidFill>
              </a:rPr>
              <a:pPr/>
              <a:t>2011/12/18</a:t>
            </a:fld>
            <a:endParaRPr kumimoji="1" lang="ja-JP" altLang="en-US">
              <a:solidFill>
                <a:srgbClr val="000000"/>
              </a:solidFill>
            </a:endParaRPr>
          </a:p>
        </p:txBody>
      </p:sp>
      <p:sp>
        <p:nvSpPr>
          <p:cNvPr id="8" name="フッター プレースホルダ 7"/>
          <p:cNvSpPr>
            <a:spLocks noGrp="1"/>
          </p:cNvSpPr>
          <p:nvPr>
            <p:ph type="ftr" sz="quarter" idx="11"/>
          </p:nvPr>
        </p:nvSpPr>
        <p:spPr/>
        <p:txBody>
          <a:bodyPr/>
          <a:lstStyle/>
          <a:p>
            <a:endParaRPr kumimoji="1" lang="ja-JP" altLang="en-US">
              <a:solidFill>
                <a:srgbClr val="000000"/>
              </a:solidFill>
            </a:endParaRPr>
          </a:p>
        </p:txBody>
      </p:sp>
      <p:sp>
        <p:nvSpPr>
          <p:cNvPr id="9" name="スライド番号プレースホルダ 8"/>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26DD587-080C-4B9D-9D83-6EA44B4DAF84}" type="datetime1">
              <a:rPr kumimoji="1" lang="ja-JP" altLang="en-US" smtClean="0">
                <a:solidFill>
                  <a:srgbClr val="000000"/>
                </a:solidFill>
              </a:rPr>
              <a:pPr/>
              <a:t>2011/12/18</a:t>
            </a:fld>
            <a:endParaRPr kumimoji="1" lang="ja-JP" altLang="en-US">
              <a:solidFill>
                <a:srgbClr val="000000"/>
              </a:solidFill>
            </a:endParaRPr>
          </a:p>
        </p:txBody>
      </p:sp>
      <p:sp>
        <p:nvSpPr>
          <p:cNvPr id="4" name="フッター プレースホルダ 3"/>
          <p:cNvSpPr>
            <a:spLocks noGrp="1"/>
          </p:cNvSpPr>
          <p:nvPr>
            <p:ph type="ftr" sz="quarter" idx="11"/>
          </p:nvPr>
        </p:nvSpPr>
        <p:spPr/>
        <p:txBody>
          <a:bodyPr/>
          <a:lstStyle/>
          <a:p>
            <a:endParaRPr kumimoji="1" lang="ja-JP" altLang="en-US">
              <a:solidFill>
                <a:srgbClr val="000000"/>
              </a:solidFill>
            </a:endParaRPr>
          </a:p>
        </p:txBody>
      </p:sp>
      <p:sp>
        <p:nvSpPr>
          <p:cNvPr id="5" name="スライド番号プレースホルダ 4"/>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F3EC198-9A7B-4E61-96D0-D333EF512BA0}" type="datetime1">
              <a:rPr kumimoji="1" lang="ja-JP" altLang="en-US" smtClean="0">
                <a:solidFill>
                  <a:srgbClr val="000000"/>
                </a:solidFill>
              </a:rPr>
              <a:pPr/>
              <a:t>2011/12/18</a:t>
            </a:fld>
            <a:endParaRPr kumimoji="1" lang="ja-JP" altLang="en-US">
              <a:solidFill>
                <a:srgbClr val="000000"/>
              </a:solidFill>
            </a:endParaRPr>
          </a:p>
        </p:txBody>
      </p:sp>
      <p:sp>
        <p:nvSpPr>
          <p:cNvPr id="3" name="フッター プレースホルダ 2"/>
          <p:cNvSpPr>
            <a:spLocks noGrp="1"/>
          </p:cNvSpPr>
          <p:nvPr>
            <p:ph type="ftr" sz="quarter" idx="11"/>
          </p:nvPr>
        </p:nvSpPr>
        <p:spPr/>
        <p:txBody>
          <a:bodyPr/>
          <a:lstStyle/>
          <a:p>
            <a:endParaRPr kumimoji="1" lang="ja-JP" altLang="en-US">
              <a:solidFill>
                <a:srgbClr val="000000"/>
              </a:solidFill>
            </a:endParaRPr>
          </a:p>
        </p:txBody>
      </p:sp>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solidFill>
                  <a:srgbClr val="000000"/>
                </a:solidFill>
              </a:rPr>
              <a:pPr/>
              <a:t>&lt;#&gt;</a:t>
            </a:fld>
            <a:endParaRPr kumimoji="1" lang="ja-JP" alt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54D32F5-8E44-4AF1-B52F-EECF3FCA8A58}" type="datetime1">
              <a:rPr kumimoji="1" lang="ja-JP" altLang="en-US" smtClean="0">
                <a:solidFill>
                  <a:srgbClr val="000000"/>
                </a:solidFill>
              </a:rPr>
              <a:pPr/>
              <a:t>2011/12/18</a:t>
            </a:fld>
            <a:endParaRPr kumimoji="1" lang="ja-JP" altLang="en-US">
              <a:solidFill>
                <a:srgbClr val="000000"/>
              </a:solidFill>
            </a:endParaRPr>
          </a:p>
        </p:txBody>
      </p:sp>
      <p:sp>
        <p:nvSpPr>
          <p:cNvPr id="6" name="フッター プレースホルダ 5"/>
          <p:cNvSpPr>
            <a:spLocks noGrp="1"/>
          </p:cNvSpPr>
          <p:nvPr>
            <p:ph type="ftr" sz="quarter" idx="11"/>
          </p:nvPr>
        </p:nvSpPr>
        <p:spPr/>
        <p:txBody>
          <a:bodyPr/>
          <a:lstStyle/>
          <a:p>
            <a:endParaRPr kumimoji="1" lang="ja-JP" altLang="en-US">
              <a:solidFill>
                <a:srgbClr val="000000"/>
              </a:solidFill>
            </a:endParaRPr>
          </a:p>
        </p:txBody>
      </p:sp>
      <p:sp>
        <p:nvSpPr>
          <p:cNvPr id="7" name="スライド番号プレースホルダ 6"/>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89B6246-EBFD-4964-971B-191E14CEB61A}" type="datetime1">
              <a:rPr kumimoji="1" lang="ja-JP" altLang="en-US" smtClean="0">
                <a:solidFill>
                  <a:srgbClr val="000000"/>
                </a:solidFill>
              </a:rPr>
              <a:pPr/>
              <a:t>2011/12/18</a:t>
            </a:fld>
            <a:endParaRPr kumimoji="1" lang="ja-JP" altLang="en-US">
              <a:solidFill>
                <a:srgbClr val="000000"/>
              </a:solidFill>
            </a:endParaRPr>
          </a:p>
        </p:txBody>
      </p:sp>
      <p:sp>
        <p:nvSpPr>
          <p:cNvPr id="6" name="フッター プレースホルダ 5"/>
          <p:cNvSpPr>
            <a:spLocks noGrp="1"/>
          </p:cNvSpPr>
          <p:nvPr>
            <p:ph type="ftr" sz="quarter" idx="11"/>
          </p:nvPr>
        </p:nvSpPr>
        <p:spPr/>
        <p:txBody>
          <a:bodyPr/>
          <a:lstStyle/>
          <a:p>
            <a:endParaRPr kumimoji="1" lang="ja-JP" altLang="en-US">
              <a:solidFill>
                <a:srgbClr val="000000"/>
              </a:solidFill>
            </a:endParaRPr>
          </a:p>
        </p:txBody>
      </p:sp>
      <p:sp>
        <p:nvSpPr>
          <p:cNvPr id="7" name="スライド番号プレースホルダ 6"/>
          <p:cNvSpPr>
            <a:spLocks noGrp="1"/>
          </p:cNvSpPr>
          <p:nvPr>
            <p:ph type="sldNum" sz="quarter" idx="12"/>
          </p:nvPr>
        </p:nvSpPr>
        <p:spPr/>
        <p:txBody>
          <a:bodyPr/>
          <a:lstStyle/>
          <a:p>
            <a:fld id="{CF6874F2-626B-4BB2-9778-BA18345DE544}"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CDE528-71D1-4387-87EA-11BF61BD92C2}" type="datetime1">
              <a:rPr kumimoji="1" lang="ja-JP" altLang="en-US" smtClean="0">
                <a:solidFill>
                  <a:srgbClr val="000000"/>
                </a:solidFill>
              </a:rPr>
              <a:pPr/>
              <a:t>2011/12/18</a:t>
            </a:fld>
            <a:endParaRPr kumimoji="1" lang="ja-JP" altLang="en-US">
              <a:solidFill>
                <a:srgbClr val="000000"/>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solidFill>
                <a:srgbClr val="000000"/>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6874F2-626B-4BB2-9778-BA18345DE544}"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www.nrc.co.jp/marketing/10-01.html" TargetMode="External"/><Relationship Id="rId2" Type="http://schemas.openxmlformats.org/officeDocument/2006/relationships/hyperlink" Target="http://www.atmarkit.co.jp/aig/04biz/marketin.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rot="20667480">
            <a:off x="389984" y="1248317"/>
            <a:ext cx="7429552" cy="1792139"/>
          </a:xfrm>
        </p:spPr>
        <p:style>
          <a:lnRef idx="3">
            <a:schemeClr val="lt1"/>
          </a:lnRef>
          <a:fillRef idx="1">
            <a:schemeClr val="accent1"/>
          </a:fillRef>
          <a:effectRef idx="1">
            <a:schemeClr val="accent1"/>
          </a:effectRef>
          <a:fontRef idx="minor">
            <a:schemeClr val="lt1"/>
          </a:fontRef>
        </p:style>
        <p:txBody>
          <a:bodyPr>
            <a:normAutofit/>
          </a:bodyPr>
          <a:lstStyle/>
          <a:p>
            <a:r>
              <a:rPr kumimoji="1" lang="ja-JP" altLang="en-US" sz="4000" dirty="0" smtClean="0">
                <a:solidFill>
                  <a:schemeClr val="tx1"/>
                </a:solidFill>
              </a:rPr>
              <a:t>ティーザー広告</a:t>
            </a:r>
            <a:r>
              <a:rPr lang="ja-JP" altLang="en-US" sz="4000" dirty="0" smtClean="0">
                <a:solidFill>
                  <a:schemeClr val="tx1"/>
                </a:solidFill>
              </a:rPr>
              <a:t>による</a:t>
            </a:r>
            <a:r>
              <a:rPr lang="en-US" altLang="ja-JP" sz="4000" dirty="0" smtClean="0">
                <a:solidFill>
                  <a:schemeClr val="tx1"/>
                </a:solidFill>
              </a:rPr>
              <a:t/>
            </a:r>
            <a:br>
              <a:rPr lang="en-US" altLang="ja-JP" sz="4000" dirty="0" smtClean="0">
                <a:solidFill>
                  <a:schemeClr val="tx1"/>
                </a:solidFill>
              </a:rPr>
            </a:br>
            <a:r>
              <a:rPr lang="ja-JP" altLang="en-US" sz="4000" dirty="0" smtClean="0">
                <a:solidFill>
                  <a:schemeClr val="tx1"/>
                </a:solidFill>
              </a:rPr>
              <a:t>　　　　　　　信念の形成の変化</a:t>
            </a:r>
            <a:endParaRPr kumimoji="1" lang="ja-JP" altLang="en-US" sz="4000" dirty="0">
              <a:solidFill>
                <a:schemeClr val="tx1"/>
              </a:solidFill>
            </a:endParaRPr>
          </a:p>
        </p:txBody>
      </p:sp>
      <p:sp>
        <p:nvSpPr>
          <p:cNvPr id="5" name="スライド番号プレースホルダ 4"/>
          <p:cNvSpPr>
            <a:spLocks noGrp="1"/>
          </p:cNvSpPr>
          <p:nvPr>
            <p:ph type="sldNum" sz="quarter" idx="12"/>
          </p:nvPr>
        </p:nvSpPr>
        <p:spPr/>
        <p:txBody>
          <a:bodyPr/>
          <a:lstStyle/>
          <a:p>
            <a:fld id="{CF6874F2-626B-4BB2-9778-BA18345DE544}" type="slidenum">
              <a:rPr kumimoji="1" lang="ja-JP" altLang="en-US" smtClean="0"/>
              <a:pPr/>
              <a:t>1</a:t>
            </a:fld>
            <a:endParaRPr kumimoji="1" lang="ja-JP" altLang="en-US"/>
          </a:p>
        </p:txBody>
      </p:sp>
      <p:sp>
        <p:nvSpPr>
          <p:cNvPr id="10" name="正方形/長方形 9"/>
          <p:cNvSpPr/>
          <p:nvPr/>
        </p:nvSpPr>
        <p:spPr>
          <a:xfrm rot="3981590">
            <a:off x="6860492" y="5197366"/>
            <a:ext cx="1605441" cy="3706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サブタイトル 2"/>
          <p:cNvSpPr>
            <a:spLocks noGrp="1"/>
          </p:cNvSpPr>
          <p:nvPr>
            <p:ph type="subTitle" idx="1"/>
          </p:nvPr>
        </p:nvSpPr>
        <p:spPr>
          <a:xfrm>
            <a:off x="-285784" y="5072074"/>
            <a:ext cx="8929718" cy="1543056"/>
          </a:xfrm>
        </p:spPr>
        <p:txBody>
          <a:bodyPr>
            <a:normAutofit/>
          </a:bodyPr>
          <a:lstStyle/>
          <a:p>
            <a:pPr algn="r"/>
            <a:r>
              <a:rPr kumimoji="1" lang="ja-JP" altLang="en-US" sz="2400" b="1" dirty="0" smtClean="0">
                <a:solidFill>
                  <a:schemeClr val="tx1"/>
                </a:solidFill>
              </a:rPr>
              <a:t>拓殖大学　田嶋ゼミナール</a:t>
            </a:r>
            <a:endParaRPr kumimoji="1" lang="en-US" altLang="ja-JP" sz="2400" b="1" dirty="0" smtClean="0">
              <a:solidFill>
                <a:schemeClr val="tx1"/>
              </a:solidFill>
            </a:endParaRPr>
          </a:p>
          <a:p>
            <a:pPr algn="r"/>
            <a:r>
              <a:rPr kumimoji="1" lang="ja-JP" altLang="en-US" sz="2400" dirty="0" smtClean="0">
                <a:solidFill>
                  <a:schemeClr val="tx1"/>
                </a:solidFill>
              </a:rPr>
              <a:t>板垣南水　嶋田</a:t>
            </a:r>
            <a:r>
              <a:rPr lang="ja-JP" altLang="en-US" sz="2400" dirty="0" smtClean="0">
                <a:solidFill>
                  <a:schemeClr val="tx1"/>
                </a:solidFill>
              </a:rPr>
              <a:t>優香　高荒俊介　玉井碧　富樫洸紀</a:t>
            </a:r>
            <a:endParaRPr kumimoji="1" lang="ja-JP" altLang="en-US"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
            </a:r>
            <a:br>
              <a:rPr kumimoji="1" lang="en-US" altLang="ja-JP" dirty="0" smtClean="0"/>
            </a:b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10</a:t>
            </a:fld>
            <a:endParaRPr kumimoji="1" lang="ja-JP" altLang="en-US" dirty="0">
              <a:solidFill>
                <a:schemeClr val="tx1"/>
              </a:solidFill>
            </a:endParaRPr>
          </a:p>
        </p:txBody>
      </p:sp>
      <p:sp>
        <p:nvSpPr>
          <p:cNvPr id="22" name="円/楕円 21"/>
          <p:cNvSpPr/>
          <p:nvPr/>
        </p:nvSpPr>
        <p:spPr>
          <a:xfrm>
            <a:off x="928662" y="1857364"/>
            <a:ext cx="6572296" cy="2643206"/>
          </a:xfrm>
          <a:prstGeom prst="ellipse">
            <a:avLst/>
          </a:prstGeom>
          <a:solidFill>
            <a:schemeClr val="accent1">
              <a:alpha val="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18"/>
          <p:cNvGrpSpPr/>
          <p:nvPr/>
        </p:nvGrpSpPr>
        <p:grpSpPr>
          <a:xfrm>
            <a:off x="1500166" y="2214554"/>
            <a:ext cx="7500958" cy="3005108"/>
            <a:chOff x="642910" y="2000240"/>
            <a:chExt cx="7569148" cy="3106013"/>
          </a:xfrm>
        </p:grpSpPr>
        <p:sp>
          <p:nvSpPr>
            <p:cNvPr id="6" name="円/楕円 5"/>
            <p:cNvSpPr/>
            <p:nvPr/>
          </p:nvSpPr>
          <p:spPr>
            <a:xfrm>
              <a:off x="642910" y="2500306"/>
              <a:ext cx="1428760" cy="785818"/>
            </a:xfrm>
            <a:prstGeom prst="ellipse">
              <a:avLst/>
            </a:prstGeom>
            <a:solidFill>
              <a:schemeClr val="accent2">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accent4">
                      <a:lumMod val="75000"/>
                    </a:schemeClr>
                  </a:solidFill>
                  <a:latin typeface="HGP創英角ｺﾞｼｯｸUB" pitchFamily="50" charset="-128"/>
                  <a:ea typeface="HGP創英角ｺﾞｼｯｸUB" pitchFamily="50" charset="-128"/>
                </a:rPr>
                <a:t>特性</a:t>
              </a:r>
              <a:r>
                <a:rPr kumimoji="1" lang="en-US" altLang="ja-JP" b="1" dirty="0" smtClean="0">
                  <a:solidFill>
                    <a:schemeClr val="accent4">
                      <a:lumMod val="75000"/>
                    </a:schemeClr>
                  </a:solidFill>
                  <a:latin typeface="HGP創英角ｺﾞｼｯｸUB" pitchFamily="50" charset="-128"/>
                  <a:ea typeface="HGP創英角ｺﾞｼｯｸUB" pitchFamily="50" charset="-128"/>
                </a:rPr>
                <a:t>B</a:t>
              </a:r>
              <a:endParaRPr kumimoji="1" lang="ja-JP" altLang="en-US" b="1" dirty="0">
                <a:solidFill>
                  <a:schemeClr val="accent4">
                    <a:lumMod val="75000"/>
                  </a:schemeClr>
                </a:solidFill>
                <a:latin typeface="HGP創英角ｺﾞｼｯｸUB" pitchFamily="50" charset="-128"/>
                <a:ea typeface="HGP創英角ｺﾞｼｯｸUB" pitchFamily="50" charset="-128"/>
              </a:endParaRPr>
            </a:p>
          </p:txBody>
        </p:sp>
        <p:sp>
          <p:nvSpPr>
            <p:cNvPr id="7" name="円/楕円 6"/>
            <p:cNvSpPr/>
            <p:nvPr/>
          </p:nvSpPr>
          <p:spPr>
            <a:xfrm>
              <a:off x="3714744" y="2000240"/>
              <a:ext cx="1714512" cy="914400"/>
            </a:xfrm>
            <a:prstGeom prst="ellipse">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002060"/>
                  </a:solidFill>
                  <a:latin typeface="HGP創英角ｺﾞｼｯｸUB" pitchFamily="50" charset="-128"/>
                  <a:ea typeface="HGP創英角ｺﾞｼｯｸUB" pitchFamily="50" charset="-128"/>
                </a:rPr>
                <a:t>ブランド</a:t>
              </a:r>
              <a:r>
                <a:rPr kumimoji="1" lang="en-US" altLang="ja-JP" b="1" dirty="0" smtClean="0">
                  <a:solidFill>
                    <a:srgbClr val="002060"/>
                  </a:solidFill>
                  <a:latin typeface="HGP創英角ｺﾞｼｯｸUB" pitchFamily="50" charset="-128"/>
                  <a:ea typeface="HGP創英角ｺﾞｼｯｸUB" pitchFamily="50" charset="-128"/>
                </a:rPr>
                <a:t>A</a:t>
              </a:r>
            </a:p>
          </p:txBody>
        </p:sp>
        <p:sp>
          <p:nvSpPr>
            <p:cNvPr id="8" name="円/楕円 7"/>
            <p:cNvSpPr/>
            <p:nvPr/>
          </p:nvSpPr>
          <p:spPr>
            <a:xfrm>
              <a:off x="3000364" y="3286124"/>
              <a:ext cx="1607355" cy="914400"/>
            </a:xfrm>
            <a:prstGeom prst="ellipse">
              <a:avLst/>
            </a:prstGeom>
            <a:solidFill>
              <a:schemeClr val="accent3">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accent3">
                      <a:lumMod val="75000"/>
                    </a:schemeClr>
                  </a:solidFill>
                  <a:latin typeface="HGP創英角ｺﾞｼｯｸUB" pitchFamily="50" charset="-128"/>
                  <a:ea typeface="HGP創英角ｺﾞｼｯｸUB" pitchFamily="50" charset="-128"/>
                </a:rPr>
                <a:t>特性</a:t>
              </a:r>
              <a:r>
                <a:rPr kumimoji="1" lang="en-US" altLang="ja-JP" b="1" dirty="0" smtClean="0">
                  <a:solidFill>
                    <a:schemeClr val="accent3">
                      <a:lumMod val="75000"/>
                    </a:schemeClr>
                  </a:solidFill>
                  <a:latin typeface="HGP創英角ｺﾞｼｯｸUB" pitchFamily="50" charset="-128"/>
                  <a:ea typeface="HGP創英角ｺﾞｼｯｸUB" pitchFamily="50" charset="-128"/>
                </a:rPr>
                <a:t>C</a:t>
              </a:r>
              <a:endParaRPr kumimoji="1" lang="ja-JP" altLang="en-US" b="1" dirty="0">
                <a:solidFill>
                  <a:schemeClr val="accent3">
                    <a:lumMod val="75000"/>
                  </a:schemeClr>
                </a:solidFill>
                <a:latin typeface="HGP創英角ｺﾞｼｯｸUB" pitchFamily="50" charset="-128"/>
                <a:ea typeface="HGP創英角ｺﾞｼｯｸUB" pitchFamily="50" charset="-128"/>
              </a:endParaRPr>
            </a:p>
          </p:txBody>
        </p:sp>
        <p:cxnSp>
          <p:nvCxnSpPr>
            <p:cNvPr id="10" name="直線コネクタ 9"/>
            <p:cNvCxnSpPr>
              <a:stCxn id="6" idx="4"/>
              <a:endCxn id="8" idx="2"/>
            </p:cNvCxnSpPr>
            <p:nvPr/>
          </p:nvCxnSpPr>
          <p:spPr>
            <a:xfrm rot="16200000" flipH="1">
              <a:off x="1950227" y="2693187"/>
              <a:ext cx="457201" cy="1643074"/>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7" idx="3"/>
              <a:endCxn id="8" idx="0"/>
            </p:cNvCxnSpPr>
            <p:nvPr/>
          </p:nvCxnSpPr>
          <p:spPr>
            <a:xfrm rot="5400000">
              <a:off x="3632238" y="2952533"/>
              <a:ext cx="505395" cy="161788"/>
            </a:xfrm>
            <a:prstGeom prst="line">
              <a:avLst/>
            </a:prstGeom>
            <a:ln w="76200" cmpd="sng"/>
          </p:spPr>
          <p:style>
            <a:lnRef idx="1">
              <a:schemeClr val="accent1"/>
            </a:lnRef>
            <a:fillRef idx="0">
              <a:schemeClr val="accent1"/>
            </a:fillRef>
            <a:effectRef idx="0">
              <a:schemeClr val="accent1"/>
            </a:effectRef>
            <a:fontRef idx="minor">
              <a:schemeClr val="tx1"/>
            </a:fontRef>
          </p:style>
        </p:cxnSp>
        <p:cxnSp>
          <p:nvCxnSpPr>
            <p:cNvPr id="14" name="直線コネクタ 13"/>
            <p:cNvCxnSpPr>
              <a:stCxn id="6" idx="6"/>
              <a:endCxn id="7" idx="2"/>
            </p:cNvCxnSpPr>
            <p:nvPr/>
          </p:nvCxnSpPr>
          <p:spPr>
            <a:xfrm flipV="1">
              <a:off x="2071670" y="2457440"/>
              <a:ext cx="1643074" cy="43577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6072196" y="3000371"/>
              <a:ext cx="1274876" cy="349922"/>
            </a:xfrm>
            <a:prstGeom prst="rect">
              <a:avLst/>
            </a:prstGeom>
            <a:noFill/>
          </p:spPr>
          <p:txBody>
            <a:bodyPr wrap="square" rtlCol="0">
              <a:spAutoFit/>
            </a:bodyPr>
            <a:lstStyle/>
            <a:p>
              <a:r>
                <a:rPr kumimoji="1" lang="ja-JP" altLang="en-US" sz="1600" dirty="0" smtClean="0">
                  <a:latin typeface="HGP創英角ｺﾞｼｯｸUB" pitchFamily="50" charset="-128"/>
                  <a:ea typeface="HGP創英角ｺﾞｼｯｸUB" pitchFamily="50" charset="-128"/>
                </a:rPr>
                <a:t>スキーマ</a:t>
              </a:r>
              <a:endParaRPr kumimoji="1" lang="ja-JP" altLang="en-US" sz="1600" dirty="0">
                <a:latin typeface="HGP創英角ｺﾞｼｯｸUB" pitchFamily="50" charset="-128"/>
                <a:ea typeface="HGP創英角ｺﾞｼｯｸUB" pitchFamily="50" charset="-128"/>
              </a:endParaRPr>
            </a:p>
          </p:txBody>
        </p:sp>
        <p:sp>
          <p:nvSpPr>
            <p:cNvPr id="25" name="テキスト ボックス 24"/>
            <p:cNvSpPr txBox="1"/>
            <p:nvPr/>
          </p:nvSpPr>
          <p:spPr>
            <a:xfrm>
              <a:off x="3382232" y="4363015"/>
              <a:ext cx="4829826" cy="743238"/>
            </a:xfrm>
            <a:prstGeom prst="rect">
              <a:avLst/>
            </a:prstGeom>
            <a:noFill/>
          </p:spPr>
          <p:txBody>
            <a:bodyPr wrap="square" rtlCol="0">
              <a:spAutoFit/>
            </a:bodyPr>
            <a:lstStyle/>
            <a:p>
              <a:r>
                <a:rPr kumimoji="1" lang="ja-JP" altLang="en-US" sz="2000" dirty="0" smtClean="0">
                  <a:latin typeface="HGP創英角ｺﾞｼｯｸUB" pitchFamily="50" charset="-128"/>
                  <a:ea typeface="HGP創英角ｺﾞｼｯｸUB" pitchFamily="50" charset="-128"/>
                </a:rPr>
                <a:t>ブランド名と商品特性の連合（信念）が強い場合と弱い場合がある。</a:t>
              </a:r>
              <a:endParaRPr kumimoji="1" lang="ja-JP" altLang="en-US" sz="2000" dirty="0">
                <a:latin typeface="HGP創英角ｺﾞｼｯｸUB" pitchFamily="50" charset="-128"/>
                <a:ea typeface="HGP創英角ｺﾞｼｯｸUB" pitchFamily="50" charset="-128"/>
              </a:endParaRPr>
            </a:p>
          </p:txBody>
        </p:sp>
        <p:sp>
          <p:nvSpPr>
            <p:cNvPr id="27" name="テキスト ボックス 26"/>
            <p:cNvSpPr txBox="1"/>
            <p:nvPr/>
          </p:nvSpPr>
          <p:spPr>
            <a:xfrm>
              <a:off x="1219609" y="2150251"/>
              <a:ext cx="1000132"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概念</a:t>
              </a:r>
              <a:endParaRPr kumimoji="1" lang="ja-JP" altLang="en-US" sz="1600" b="1" dirty="0">
                <a:latin typeface="HGP創英角ｺﾞｼｯｸUB" pitchFamily="50" charset="-128"/>
                <a:ea typeface="HGP創英角ｺﾞｼｯｸUB" pitchFamily="50" charset="-128"/>
              </a:endParaRPr>
            </a:p>
          </p:txBody>
        </p:sp>
        <p:sp>
          <p:nvSpPr>
            <p:cNvPr id="28" name="テキスト ボックス 27"/>
            <p:cNvSpPr txBox="1"/>
            <p:nvPr/>
          </p:nvSpPr>
          <p:spPr>
            <a:xfrm>
              <a:off x="2589271" y="3950387"/>
              <a:ext cx="1071570" cy="355462"/>
            </a:xfrm>
            <a:prstGeom prst="rect">
              <a:avLst/>
            </a:prstGeom>
            <a:noFill/>
          </p:spPr>
          <p:txBody>
            <a:bodyPr wrap="square" rtlCol="0">
              <a:spAutoFit/>
            </a:bodyPr>
            <a:lstStyle/>
            <a:p>
              <a:r>
                <a:rPr lang="ja-JP" altLang="en-US" sz="1600" b="1" dirty="0" smtClean="0">
                  <a:latin typeface="HGP創英角ｺﾞｼｯｸUB" pitchFamily="50" charset="-128"/>
                  <a:ea typeface="HGP創英角ｺﾞｼｯｸUB" pitchFamily="50" charset="-128"/>
                </a:rPr>
                <a:t>事実</a:t>
              </a:r>
              <a:endParaRPr kumimoji="1" lang="ja-JP" altLang="en-US" sz="1600" b="1" dirty="0">
                <a:latin typeface="HGP創英角ｺﾞｼｯｸUB" pitchFamily="50" charset="-128"/>
                <a:ea typeface="HGP創英角ｺﾞｼｯｸUB" pitchFamily="50" charset="-128"/>
              </a:endParaRPr>
            </a:p>
          </p:txBody>
        </p:sp>
        <p:sp>
          <p:nvSpPr>
            <p:cNvPr id="29" name="テキスト ボックス 28"/>
            <p:cNvSpPr txBox="1"/>
            <p:nvPr/>
          </p:nvSpPr>
          <p:spPr>
            <a:xfrm>
              <a:off x="4607719" y="2900309"/>
              <a:ext cx="1071570"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概念</a:t>
              </a:r>
              <a:endParaRPr kumimoji="1" lang="ja-JP" altLang="en-US" sz="1600" b="1" dirty="0">
                <a:latin typeface="HGP創英角ｺﾞｼｯｸUB" pitchFamily="50" charset="-128"/>
                <a:ea typeface="HGP創英角ｺﾞｼｯｸUB" pitchFamily="50" charset="-128"/>
              </a:endParaRPr>
            </a:p>
          </p:txBody>
        </p:sp>
        <p:sp>
          <p:nvSpPr>
            <p:cNvPr id="30" name="テキスト ボックス 29"/>
            <p:cNvSpPr txBox="1"/>
            <p:nvPr/>
          </p:nvSpPr>
          <p:spPr>
            <a:xfrm>
              <a:off x="2589271" y="2225257"/>
              <a:ext cx="928694"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信念</a:t>
              </a:r>
              <a:endParaRPr kumimoji="1" lang="ja-JP" altLang="en-US" sz="1600" b="1" dirty="0">
                <a:latin typeface="HGP創英角ｺﾞｼｯｸUB" pitchFamily="50" charset="-128"/>
                <a:ea typeface="HGP創英角ｺﾞｼｯｸUB" pitchFamily="50" charset="-128"/>
              </a:endParaRPr>
            </a:p>
          </p:txBody>
        </p:sp>
      </p:grpSp>
      <p:sp>
        <p:nvSpPr>
          <p:cNvPr id="31" name="正方形/長方形 30"/>
          <p:cNvSpPr/>
          <p:nvPr/>
        </p:nvSpPr>
        <p:spPr>
          <a:xfrm>
            <a:off x="357158" y="5357826"/>
            <a:ext cx="8429684" cy="12858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latin typeface="HGP創英角ｺﾞｼｯｸUB" pitchFamily="50" charset="-128"/>
                <a:ea typeface="HGP創英角ｺﾞｼｯｸUB" pitchFamily="50" charset="-128"/>
              </a:rPr>
              <a:t>変化しにくい固定化した事実や概念と連合している部分と、そうでない変化しやすい可変的な事実や概念の両者をスキーマは合わせ持っているのである。</a:t>
            </a:r>
            <a:endParaRPr lang="en-US" altLang="ja-JP" sz="2400" dirty="0" smtClean="0">
              <a:solidFill>
                <a:schemeClr val="tx1"/>
              </a:solidFill>
              <a:latin typeface="HGP創英角ｺﾞｼｯｸUB" pitchFamily="50" charset="-128"/>
              <a:ea typeface="HGP創英角ｺﾞｼｯｸUB" pitchFamily="50" charset="-128"/>
            </a:endParaRPr>
          </a:p>
        </p:txBody>
      </p:sp>
      <p:sp>
        <p:nvSpPr>
          <p:cNvPr id="24" name="テキスト ボックス 23"/>
          <p:cNvSpPr txBox="1"/>
          <p:nvPr/>
        </p:nvSpPr>
        <p:spPr>
          <a:xfrm>
            <a:off x="7000860" y="6286520"/>
            <a:ext cx="2143140" cy="338554"/>
          </a:xfrm>
          <a:prstGeom prst="rect">
            <a:avLst/>
          </a:prstGeom>
          <a:noFill/>
        </p:spPr>
        <p:txBody>
          <a:bodyPr wrap="square" rtlCol="0">
            <a:spAutoFit/>
          </a:bodyPr>
          <a:lstStyle/>
          <a:p>
            <a:r>
              <a:rPr kumimoji="1" lang="ja-JP" altLang="en-US" sz="1600" dirty="0" smtClean="0"/>
              <a:t>（新倉２００５）</a:t>
            </a:r>
            <a:endParaRPr kumimoji="1" lang="ja-JP" altLang="en-US" sz="1600" dirty="0"/>
          </a:p>
        </p:txBody>
      </p:sp>
      <p:sp>
        <p:nvSpPr>
          <p:cNvPr id="21" name="タイトル 1"/>
          <p:cNvSpPr txBox="1">
            <a:spLocks/>
          </p:cNvSpPr>
          <p:nvPr/>
        </p:nvSpPr>
        <p:spPr>
          <a:xfrm>
            <a:off x="0" y="274638"/>
            <a:ext cx="9144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4400" b="0" i="0" u="none" strike="noStrike" kern="1200" cap="none" spc="0" normalizeH="0" baseline="0" noProof="0" smtClean="0">
                <a:ln>
                  <a:noFill/>
                </a:ln>
                <a:solidFill>
                  <a:schemeClr val="lt1"/>
                </a:solidFill>
                <a:effectLst/>
                <a:uLnTx/>
                <a:uFillTx/>
                <a:latin typeface="+mn-lt"/>
                <a:ea typeface="+mn-ea"/>
                <a:cs typeface="+mn-cs"/>
              </a:rPr>
              <a:t>理解について</a:t>
            </a:r>
            <a:endParaRPr kumimoji="1" lang="ja-JP" altLang="en-US" sz="4400" b="0"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http://ord.yahoo.co.jp/o/image/SIG=123ds8ssa/EXP=1324099026;_ylc=X3IDMgRmc3QDMARpZHgDMARvaWQDQU5kOUdjU2x3Rm45U3JuZDZ0SlJDdHFtTUM1T3hVMmFPdF9vYzYtX0Vnc0JXeGRtWExtZDk5V0YzdFZVVVd3BHADNklxeElPT0NwT09EcWVPQ3VlT0RpQS0tBHBvcwM1NgRzZWMDc2h3BHNsawNyaQ--/*-http%3A/e-poket.com/illust/img/illust/m_hana.jpg"/>
          <p:cNvPicPr>
            <a:picLocks noChangeAspect="1" noChangeArrowheads="1"/>
          </p:cNvPicPr>
          <p:nvPr/>
        </p:nvPicPr>
        <p:blipFill>
          <a:blip r:embed="rId2" cstate="print"/>
          <a:srcRect/>
          <a:stretch>
            <a:fillRect/>
          </a:stretch>
        </p:blipFill>
        <p:spPr bwMode="auto">
          <a:xfrm>
            <a:off x="5357818" y="3714752"/>
            <a:ext cx="852522" cy="788625"/>
          </a:xfrm>
          <a:prstGeom prst="rect">
            <a:avLst/>
          </a:prstGeom>
          <a:noFill/>
        </p:spPr>
      </p:pic>
      <p:pic>
        <p:nvPicPr>
          <p:cNvPr id="22" name="Picture 4" descr="http://ord.yahoo.co.jp/o/image/SIG=12ubmfu9m/EXP=1324099303;_ylc=X3IDMgRmc3QDMARpZHgDMARvaWQDQU5kOUdjUkJyOG1KYW1kVGl3dXdSb3J2Y1pGWUZqd1Bhb0Q2V2l5dUdtdzdlT0NyTHFtLTQ0TEVnZXZXTmZmWgRwAzQ0SzM0NE9qNDRPejQ0T1g0NE84BHBvcwMzNQRzZWMDc2h3BHNsawNyaQ--/*-http%3A/blog-imgs-43-origin.fc2.com/t/o/u/touhisirousei/ilm16_ae02024-s.jpg"/>
          <p:cNvPicPr>
            <a:picLocks noChangeAspect="1" noChangeArrowheads="1"/>
          </p:cNvPicPr>
          <p:nvPr/>
        </p:nvPicPr>
        <p:blipFill>
          <a:blip r:embed="rId3" cstate="print"/>
          <a:srcRect/>
          <a:stretch>
            <a:fillRect/>
          </a:stretch>
        </p:blipFill>
        <p:spPr bwMode="auto">
          <a:xfrm>
            <a:off x="571472" y="3286124"/>
            <a:ext cx="911648" cy="870210"/>
          </a:xfrm>
          <a:prstGeom prst="rect">
            <a:avLst/>
          </a:prstGeom>
          <a:noFill/>
        </p:spPr>
      </p:pic>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pPr/>
              <a:t>11</a:t>
            </a:fld>
            <a:endParaRPr kumimoji="1" lang="ja-JP" altLang="en-US"/>
          </a:p>
        </p:txBody>
      </p:sp>
      <p:sp>
        <p:nvSpPr>
          <p:cNvPr id="5" name="テキスト ボックス 4"/>
          <p:cNvSpPr txBox="1"/>
          <p:nvPr/>
        </p:nvSpPr>
        <p:spPr>
          <a:xfrm>
            <a:off x="357158" y="5572140"/>
            <a:ext cx="8429684" cy="830997"/>
          </a:xfrm>
          <a:prstGeom prst="rect">
            <a:avLst/>
          </a:prstGeom>
          <a:noFill/>
          <a:ln w="25400">
            <a:solidFill>
              <a:schemeClr val="accent1">
                <a:shade val="50000"/>
              </a:schemeClr>
            </a:solidFill>
          </a:ln>
        </p:spPr>
        <p:txBody>
          <a:bodyPr wrap="square" rtlCol="0">
            <a:spAutoFit/>
          </a:bodyPr>
          <a:lstStyle/>
          <a:p>
            <a:r>
              <a:rPr lang="ja-JP" altLang="en-US" sz="2400" dirty="0" smtClean="0">
                <a:latin typeface="HGP創英角ｺﾞｼｯｸUB" pitchFamily="50" charset="-128"/>
                <a:ea typeface="HGP創英角ｺﾞｼｯｸUB" pitchFamily="50" charset="-128"/>
              </a:rPr>
              <a:t>経験から得た事実と外から得た知識とでは、信念の形成のされ方が異なる。</a:t>
            </a:r>
            <a:endParaRPr lang="en-US" altLang="ja-JP" sz="2400" dirty="0" smtClean="0">
              <a:latin typeface="HGP創英角ｺﾞｼｯｸUB" pitchFamily="50" charset="-128"/>
              <a:ea typeface="HGP創英角ｺﾞｼｯｸUB" pitchFamily="50" charset="-128"/>
            </a:endParaRPr>
          </a:p>
        </p:txBody>
      </p:sp>
      <p:sp>
        <p:nvSpPr>
          <p:cNvPr id="6" name="円/楕円 5"/>
          <p:cNvSpPr/>
          <p:nvPr/>
        </p:nvSpPr>
        <p:spPr>
          <a:xfrm>
            <a:off x="928662" y="1857364"/>
            <a:ext cx="6572296" cy="2643206"/>
          </a:xfrm>
          <a:prstGeom prst="ellipse">
            <a:avLst/>
          </a:prstGeom>
          <a:solidFill>
            <a:schemeClr val="accent1">
              <a:alpha val="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18"/>
          <p:cNvGrpSpPr/>
          <p:nvPr/>
        </p:nvGrpSpPr>
        <p:grpSpPr>
          <a:xfrm>
            <a:off x="1500166" y="2214554"/>
            <a:ext cx="6643765" cy="2230707"/>
            <a:chOff x="642910" y="2000240"/>
            <a:chExt cx="6704162" cy="2305609"/>
          </a:xfrm>
        </p:grpSpPr>
        <p:sp>
          <p:nvSpPr>
            <p:cNvPr id="8" name="円/楕円 7"/>
            <p:cNvSpPr/>
            <p:nvPr/>
          </p:nvSpPr>
          <p:spPr>
            <a:xfrm>
              <a:off x="642910" y="2500306"/>
              <a:ext cx="1428760" cy="785818"/>
            </a:xfrm>
            <a:prstGeom prst="ellipse">
              <a:avLst/>
            </a:prstGeom>
            <a:solidFill>
              <a:schemeClr val="accent2">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accent4">
                      <a:lumMod val="75000"/>
                    </a:schemeClr>
                  </a:solidFill>
                  <a:latin typeface="HGP創英角ｺﾞｼｯｸUB" pitchFamily="50" charset="-128"/>
                  <a:ea typeface="HGP創英角ｺﾞｼｯｸUB" pitchFamily="50" charset="-128"/>
                </a:rPr>
                <a:t>なめらか</a:t>
              </a:r>
              <a:endParaRPr kumimoji="1" lang="ja-JP" altLang="en-US" sz="1600" b="1" dirty="0">
                <a:solidFill>
                  <a:schemeClr val="accent4">
                    <a:lumMod val="75000"/>
                  </a:schemeClr>
                </a:solidFill>
                <a:latin typeface="HGP創英角ｺﾞｼｯｸUB" pitchFamily="50" charset="-128"/>
                <a:ea typeface="HGP創英角ｺﾞｼｯｸUB" pitchFamily="50" charset="-128"/>
              </a:endParaRPr>
            </a:p>
          </p:txBody>
        </p:sp>
        <p:sp>
          <p:nvSpPr>
            <p:cNvPr id="9" name="円/楕円 8"/>
            <p:cNvSpPr/>
            <p:nvPr/>
          </p:nvSpPr>
          <p:spPr>
            <a:xfrm>
              <a:off x="3714744" y="2000240"/>
              <a:ext cx="1714512" cy="914400"/>
            </a:xfrm>
            <a:prstGeom prst="ellipse">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rgbClr val="002060"/>
                  </a:solidFill>
                  <a:latin typeface="HGP創英角ｺﾞｼｯｸUB" pitchFamily="50" charset="-128"/>
                  <a:ea typeface="HGP創英角ｺﾞｼｯｸUB" pitchFamily="50" charset="-128"/>
                </a:rPr>
                <a:t>ハーバルエッセンス</a:t>
              </a:r>
              <a:endParaRPr kumimoji="1" lang="en-US" altLang="ja-JP" sz="1600" b="1" dirty="0" smtClean="0">
                <a:solidFill>
                  <a:srgbClr val="002060"/>
                </a:solidFill>
                <a:latin typeface="HGP創英角ｺﾞｼｯｸUB" pitchFamily="50" charset="-128"/>
                <a:ea typeface="HGP創英角ｺﾞｼｯｸUB" pitchFamily="50" charset="-128"/>
              </a:endParaRPr>
            </a:p>
          </p:txBody>
        </p:sp>
        <p:sp>
          <p:nvSpPr>
            <p:cNvPr id="10" name="円/楕円 9"/>
            <p:cNvSpPr/>
            <p:nvPr/>
          </p:nvSpPr>
          <p:spPr>
            <a:xfrm>
              <a:off x="3000364" y="3286124"/>
              <a:ext cx="1607355" cy="914400"/>
            </a:xfrm>
            <a:prstGeom prst="ellipse">
              <a:avLst/>
            </a:prstGeom>
            <a:solidFill>
              <a:schemeClr val="accent3">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accent3">
                      <a:lumMod val="75000"/>
                    </a:schemeClr>
                  </a:solidFill>
                  <a:latin typeface="HGP創英角ｺﾞｼｯｸUB" pitchFamily="50" charset="-128"/>
                  <a:ea typeface="HGP創英角ｺﾞｼｯｸUB" pitchFamily="50" charset="-128"/>
                </a:rPr>
                <a:t>いい香り</a:t>
              </a:r>
              <a:endParaRPr kumimoji="1" lang="ja-JP" altLang="en-US" sz="1600" b="1" dirty="0">
                <a:solidFill>
                  <a:schemeClr val="accent3">
                    <a:lumMod val="75000"/>
                  </a:schemeClr>
                </a:solidFill>
                <a:latin typeface="HGP創英角ｺﾞｼｯｸUB" pitchFamily="50" charset="-128"/>
                <a:ea typeface="HGP創英角ｺﾞｼｯｸUB" pitchFamily="50" charset="-128"/>
              </a:endParaRPr>
            </a:p>
          </p:txBody>
        </p:sp>
        <p:cxnSp>
          <p:nvCxnSpPr>
            <p:cNvPr id="11" name="直線コネクタ 10"/>
            <p:cNvCxnSpPr>
              <a:stCxn id="8" idx="4"/>
              <a:endCxn id="10" idx="2"/>
            </p:cNvCxnSpPr>
            <p:nvPr/>
          </p:nvCxnSpPr>
          <p:spPr>
            <a:xfrm rot="16200000" flipH="1">
              <a:off x="1950227" y="2693187"/>
              <a:ext cx="457201" cy="1643074"/>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9" idx="3"/>
              <a:endCxn id="10" idx="0"/>
            </p:cNvCxnSpPr>
            <p:nvPr/>
          </p:nvCxnSpPr>
          <p:spPr>
            <a:xfrm rot="5400000">
              <a:off x="3632238" y="2952533"/>
              <a:ext cx="505395" cy="161788"/>
            </a:xfrm>
            <a:prstGeom prst="line">
              <a:avLst/>
            </a:prstGeom>
            <a:ln w="76200" cmpd="sng"/>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8" idx="6"/>
              <a:endCxn id="9" idx="2"/>
            </p:cNvCxnSpPr>
            <p:nvPr/>
          </p:nvCxnSpPr>
          <p:spPr>
            <a:xfrm flipV="1">
              <a:off x="2071670" y="2457440"/>
              <a:ext cx="1643074" cy="43577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6072196" y="3000371"/>
              <a:ext cx="1274876" cy="349922"/>
            </a:xfrm>
            <a:prstGeom prst="rect">
              <a:avLst/>
            </a:prstGeom>
            <a:noFill/>
          </p:spPr>
          <p:txBody>
            <a:bodyPr wrap="square" rtlCol="0">
              <a:spAutoFit/>
            </a:bodyPr>
            <a:lstStyle/>
            <a:p>
              <a:r>
                <a:rPr kumimoji="1" lang="ja-JP" altLang="en-US" sz="1600" dirty="0" smtClean="0">
                  <a:latin typeface="HGP創英角ｺﾞｼｯｸUB" pitchFamily="50" charset="-128"/>
                  <a:ea typeface="HGP創英角ｺﾞｼｯｸUB" pitchFamily="50" charset="-128"/>
                </a:rPr>
                <a:t>スキーマ</a:t>
              </a:r>
              <a:endParaRPr kumimoji="1" lang="ja-JP" altLang="en-US" sz="1600" dirty="0">
                <a:latin typeface="HGP創英角ｺﾞｼｯｸUB" pitchFamily="50" charset="-128"/>
                <a:ea typeface="HGP創英角ｺﾞｼｯｸUB" pitchFamily="50" charset="-128"/>
              </a:endParaRPr>
            </a:p>
          </p:txBody>
        </p:sp>
        <p:sp>
          <p:nvSpPr>
            <p:cNvPr id="16" name="テキスト ボックス 15"/>
            <p:cNvSpPr txBox="1"/>
            <p:nvPr/>
          </p:nvSpPr>
          <p:spPr>
            <a:xfrm>
              <a:off x="1219609" y="2150251"/>
              <a:ext cx="1000132"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概念</a:t>
              </a:r>
              <a:endParaRPr kumimoji="1" lang="ja-JP" altLang="en-US" sz="1600" b="1" dirty="0">
                <a:latin typeface="HGP創英角ｺﾞｼｯｸUB" pitchFamily="50" charset="-128"/>
                <a:ea typeface="HGP創英角ｺﾞｼｯｸUB" pitchFamily="50" charset="-128"/>
              </a:endParaRPr>
            </a:p>
          </p:txBody>
        </p:sp>
        <p:sp>
          <p:nvSpPr>
            <p:cNvPr id="17" name="テキスト ボックス 16"/>
            <p:cNvSpPr txBox="1"/>
            <p:nvPr/>
          </p:nvSpPr>
          <p:spPr>
            <a:xfrm>
              <a:off x="2589271" y="3950387"/>
              <a:ext cx="1071570" cy="355462"/>
            </a:xfrm>
            <a:prstGeom prst="rect">
              <a:avLst/>
            </a:prstGeom>
            <a:noFill/>
          </p:spPr>
          <p:txBody>
            <a:bodyPr wrap="square" rtlCol="0">
              <a:spAutoFit/>
            </a:bodyPr>
            <a:lstStyle/>
            <a:p>
              <a:r>
                <a:rPr lang="ja-JP" altLang="en-US" sz="1600" b="1" dirty="0" smtClean="0">
                  <a:latin typeface="HGP創英角ｺﾞｼｯｸUB" pitchFamily="50" charset="-128"/>
                  <a:ea typeface="HGP創英角ｺﾞｼｯｸUB" pitchFamily="50" charset="-128"/>
                </a:rPr>
                <a:t>事実</a:t>
              </a:r>
              <a:endParaRPr kumimoji="1" lang="ja-JP" altLang="en-US" sz="1600" b="1" dirty="0">
                <a:latin typeface="HGP創英角ｺﾞｼｯｸUB" pitchFamily="50" charset="-128"/>
                <a:ea typeface="HGP創英角ｺﾞｼｯｸUB" pitchFamily="50" charset="-128"/>
              </a:endParaRPr>
            </a:p>
          </p:txBody>
        </p:sp>
        <p:sp>
          <p:nvSpPr>
            <p:cNvPr id="18" name="テキスト ボックス 17"/>
            <p:cNvSpPr txBox="1"/>
            <p:nvPr/>
          </p:nvSpPr>
          <p:spPr>
            <a:xfrm>
              <a:off x="4607719" y="2900308"/>
              <a:ext cx="1071570"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概念</a:t>
              </a:r>
              <a:endParaRPr kumimoji="1" lang="ja-JP" altLang="en-US" sz="1600" b="1" dirty="0">
                <a:latin typeface="HGP創英角ｺﾞｼｯｸUB" pitchFamily="50" charset="-128"/>
                <a:ea typeface="HGP創英角ｺﾞｼｯｸUB" pitchFamily="50" charset="-128"/>
              </a:endParaRPr>
            </a:p>
          </p:txBody>
        </p:sp>
        <p:sp>
          <p:nvSpPr>
            <p:cNvPr id="19" name="テキスト ボックス 18"/>
            <p:cNvSpPr txBox="1"/>
            <p:nvPr/>
          </p:nvSpPr>
          <p:spPr>
            <a:xfrm>
              <a:off x="2589271" y="2225257"/>
              <a:ext cx="928694" cy="349922"/>
            </a:xfrm>
            <a:prstGeom prst="rect">
              <a:avLst/>
            </a:prstGeom>
            <a:noFill/>
          </p:spPr>
          <p:txBody>
            <a:bodyPr wrap="square" rtlCol="0">
              <a:spAutoFit/>
            </a:bodyPr>
            <a:lstStyle/>
            <a:p>
              <a:r>
                <a:rPr kumimoji="1" lang="ja-JP" altLang="en-US" sz="1600" b="1" dirty="0" smtClean="0">
                  <a:latin typeface="HGP創英角ｺﾞｼｯｸUB" pitchFamily="50" charset="-128"/>
                  <a:ea typeface="HGP創英角ｺﾞｼｯｸUB" pitchFamily="50" charset="-128"/>
                </a:rPr>
                <a:t>信念</a:t>
              </a:r>
              <a:endParaRPr kumimoji="1" lang="ja-JP" altLang="en-US" sz="1600" b="1" dirty="0">
                <a:latin typeface="HGP創英角ｺﾞｼｯｸUB" pitchFamily="50" charset="-128"/>
                <a:ea typeface="HGP創英角ｺﾞｼｯｸUB" pitchFamily="50" charset="-128"/>
              </a:endParaRPr>
            </a:p>
          </p:txBody>
        </p:sp>
      </p:grpSp>
      <p:sp>
        <p:nvSpPr>
          <p:cNvPr id="20" name="テキスト ボックス 19"/>
          <p:cNvSpPr txBox="1"/>
          <p:nvPr/>
        </p:nvSpPr>
        <p:spPr>
          <a:xfrm>
            <a:off x="857224" y="4857760"/>
            <a:ext cx="2786082" cy="461665"/>
          </a:xfrm>
          <a:prstGeom prst="rect">
            <a:avLst/>
          </a:prstGeom>
          <a:noFill/>
        </p:spPr>
        <p:txBody>
          <a:bodyPr wrap="square" rtlCol="0">
            <a:spAutoFit/>
          </a:bodyPr>
          <a:lstStyle/>
          <a:p>
            <a:r>
              <a:rPr kumimoji="1" lang="ja-JP" altLang="en-US" sz="2400" b="1" dirty="0" smtClean="0">
                <a:solidFill>
                  <a:srgbClr val="FF0000"/>
                </a:solidFill>
                <a:latin typeface="HGP創英角ｺﾞｼｯｸUB" pitchFamily="50" charset="-128"/>
                <a:ea typeface="HGP創英角ｺﾞｼｯｸUB" pitchFamily="50" charset="-128"/>
              </a:rPr>
              <a:t>信念の強さが違う</a:t>
            </a:r>
            <a:endParaRPr kumimoji="1" lang="ja-JP" altLang="en-US" sz="2400" b="1" dirty="0">
              <a:solidFill>
                <a:srgbClr val="FF0000"/>
              </a:solidFill>
              <a:latin typeface="HGP創英角ｺﾞｼｯｸUB" pitchFamily="50" charset="-128"/>
              <a:ea typeface="HGP創英角ｺﾞｼｯｸUB" pitchFamily="50" charset="-128"/>
            </a:endParaRPr>
          </a:p>
        </p:txBody>
      </p:sp>
      <p:sp>
        <p:nvSpPr>
          <p:cNvPr id="21" name="円形吹き出し 20"/>
          <p:cNvSpPr/>
          <p:nvPr/>
        </p:nvSpPr>
        <p:spPr>
          <a:xfrm>
            <a:off x="4714876" y="4500570"/>
            <a:ext cx="1690931" cy="744779"/>
          </a:xfrm>
          <a:prstGeom prst="wedgeEllipseCallout">
            <a:avLst>
              <a:gd name="adj1" fmla="val -38372"/>
              <a:gd name="adj2" fmla="val -8398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latin typeface="HGP創英角ｺﾞｼｯｸUB" pitchFamily="50" charset="-128"/>
                <a:ea typeface="HGP創英角ｺﾞｼｯｸUB" pitchFamily="50" charset="-128"/>
              </a:rPr>
              <a:t>以前使った印象</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23" name="円形吹き出し 22"/>
          <p:cNvSpPr/>
          <p:nvPr/>
        </p:nvSpPr>
        <p:spPr>
          <a:xfrm>
            <a:off x="84584" y="2000240"/>
            <a:ext cx="2058524" cy="670301"/>
          </a:xfrm>
          <a:prstGeom prst="wedgeEllipseCallout">
            <a:avLst>
              <a:gd name="adj1" fmla="val 36439"/>
              <a:gd name="adj2" fmla="val 7448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latin typeface="HGP創英角ｺﾞｼｯｸUB" pitchFamily="50" charset="-128"/>
                <a:ea typeface="HGP創英角ｺﾞｼｯｸUB" pitchFamily="50" charset="-128"/>
              </a:rPr>
              <a:t>CM</a:t>
            </a:r>
            <a:r>
              <a:rPr kumimoji="1" lang="ja-JP" altLang="en-US" dirty="0" smtClean="0">
                <a:solidFill>
                  <a:schemeClr val="tx1"/>
                </a:solidFill>
                <a:latin typeface="HGP創英角ｺﾞｼｯｸUB" pitchFamily="50" charset="-128"/>
                <a:ea typeface="HGP創英角ｺﾞｼｯｸUB" pitchFamily="50" charset="-128"/>
              </a:rPr>
              <a:t>から得た印象</a:t>
            </a:r>
            <a:endParaRPr kumimoji="1" lang="ja-JP" altLang="en-US" dirty="0">
              <a:solidFill>
                <a:schemeClr val="tx1"/>
              </a:solidFill>
              <a:latin typeface="HGP創英角ｺﾞｼｯｸUB" pitchFamily="50" charset="-128"/>
              <a:ea typeface="HGP創英角ｺﾞｼｯｸUB" pitchFamily="50" charset="-128"/>
            </a:endParaRPr>
          </a:p>
        </p:txBody>
      </p:sp>
      <p:pic>
        <p:nvPicPr>
          <p:cNvPr id="24" name="Picture 6" descr="Herbal Essences Hair Care"/>
          <p:cNvPicPr>
            <a:picLocks noChangeAspect="1" noChangeArrowheads="1"/>
          </p:cNvPicPr>
          <p:nvPr/>
        </p:nvPicPr>
        <p:blipFill>
          <a:blip r:embed="rId4" cstate="print"/>
          <a:srcRect/>
          <a:stretch>
            <a:fillRect/>
          </a:stretch>
        </p:blipFill>
        <p:spPr bwMode="auto">
          <a:xfrm>
            <a:off x="5857884" y="2000240"/>
            <a:ext cx="2152650" cy="666751"/>
          </a:xfrm>
          <a:prstGeom prst="rect">
            <a:avLst/>
          </a:prstGeom>
          <a:noFill/>
        </p:spPr>
      </p:pic>
      <p:cxnSp>
        <p:nvCxnSpPr>
          <p:cNvPr id="25" name="直線矢印コネクタ 24"/>
          <p:cNvCxnSpPr/>
          <p:nvPr/>
        </p:nvCxnSpPr>
        <p:spPr>
          <a:xfrm rot="5400000" flipH="1" flipV="1">
            <a:off x="1821637" y="3393281"/>
            <a:ext cx="1714512" cy="10715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flipV="1">
            <a:off x="2428862" y="3214686"/>
            <a:ext cx="2143138" cy="157163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理解について</a:t>
            </a:r>
            <a:endParaRPr kumimoji="1"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クリックすると新しいウィンドウで開きます"/>
          <p:cNvPicPr>
            <a:picLocks noChangeAspect="1" noChangeArrowheads="1"/>
          </p:cNvPicPr>
          <p:nvPr/>
        </p:nvPicPr>
        <p:blipFill>
          <a:blip r:embed="rId3" cstate="print"/>
          <a:srcRect/>
          <a:stretch>
            <a:fillRect/>
          </a:stretch>
        </p:blipFill>
        <p:spPr bwMode="auto">
          <a:xfrm>
            <a:off x="7429520" y="2857496"/>
            <a:ext cx="1321591" cy="2143120"/>
          </a:xfrm>
          <a:prstGeom prst="rect">
            <a:avLst/>
          </a:prstGeom>
          <a:noFill/>
        </p:spPr>
      </p:pic>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理解について</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12</a:t>
            </a:fld>
            <a:endParaRPr kumimoji="1" lang="ja-JP" altLang="en-US"/>
          </a:p>
        </p:txBody>
      </p:sp>
      <p:sp>
        <p:nvSpPr>
          <p:cNvPr id="12" name="円形吹き出し 11"/>
          <p:cNvSpPr/>
          <p:nvPr/>
        </p:nvSpPr>
        <p:spPr>
          <a:xfrm>
            <a:off x="214282" y="2285992"/>
            <a:ext cx="1785950" cy="2428892"/>
          </a:xfrm>
          <a:prstGeom prst="wedgeEllipseCallout">
            <a:avLst>
              <a:gd name="adj1" fmla="val 80197"/>
              <a:gd name="adj2" fmla="val 507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P創英角ｺﾞｼｯｸUB" pitchFamily="50" charset="-128"/>
                <a:ea typeface="HGP創英角ｺﾞｼｯｸUB" pitchFamily="50" charset="-128"/>
              </a:rPr>
              <a:t>製品 </a:t>
            </a:r>
            <a:endParaRPr kumimoji="1" lang="en-US" altLang="ja-JP" sz="3200" dirty="0" smtClean="0">
              <a:solidFill>
                <a:schemeClr val="tx1"/>
              </a:solidFill>
              <a:latin typeface="HGP創英角ｺﾞｼｯｸUB" pitchFamily="50" charset="-128"/>
              <a:ea typeface="HGP創英角ｺﾞｼｯｸUB" pitchFamily="50" charset="-128"/>
            </a:endParaRPr>
          </a:p>
          <a:p>
            <a:pPr algn="ctr"/>
            <a:r>
              <a:rPr lang="ja-JP" altLang="en-US" sz="3200" dirty="0" smtClean="0">
                <a:solidFill>
                  <a:schemeClr val="tx1"/>
                </a:solidFill>
                <a:latin typeface="HGP創英角ｺﾞｼｯｸUB" pitchFamily="50" charset="-128"/>
                <a:ea typeface="HGP創英角ｺﾞｼｯｸUB" pitchFamily="50" charset="-128"/>
              </a:rPr>
              <a:t>属性</a:t>
            </a:r>
            <a:endParaRPr lang="en-US" altLang="ja-JP" sz="3200" dirty="0" smtClean="0">
              <a:solidFill>
                <a:schemeClr val="tx1"/>
              </a:solidFill>
              <a:latin typeface="HGP創英角ｺﾞｼｯｸUB" pitchFamily="50" charset="-128"/>
              <a:ea typeface="HGP創英角ｺﾞｼｯｸUB" pitchFamily="50" charset="-128"/>
            </a:endParaRPr>
          </a:p>
          <a:p>
            <a:pPr algn="ctr"/>
            <a:r>
              <a:rPr kumimoji="1" lang="ja-JP" altLang="en-US" sz="3200" dirty="0" smtClean="0">
                <a:solidFill>
                  <a:schemeClr val="tx1"/>
                </a:solidFill>
                <a:latin typeface="HGP創英角ｺﾞｼｯｸUB" pitchFamily="50" charset="-128"/>
                <a:ea typeface="HGP創英角ｺﾞｼｯｸUB" pitchFamily="50" charset="-128"/>
              </a:rPr>
              <a:t>特性</a:t>
            </a: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15" name="角丸四角形 14"/>
          <p:cNvSpPr/>
          <p:nvPr/>
        </p:nvSpPr>
        <p:spPr>
          <a:xfrm>
            <a:off x="642910" y="4929198"/>
            <a:ext cx="7643866" cy="14287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P創英角ｺﾞｼｯｸUB" pitchFamily="50" charset="-128"/>
                <a:ea typeface="HGP創英角ｺﾞｼｯｸUB" pitchFamily="50" charset="-128"/>
              </a:rPr>
              <a:t>いずれかの概念とブランド名が信念として形成されれば、</a:t>
            </a:r>
            <a:endParaRPr kumimoji="1" lang="en-US" altLang="ja-JP" sz="2400" dirty="0" smtClean="0">
              <a:solidFill>
                <a:schemeClr val="tx1"/>
              </a:solidFill>
              <a:latin typeface="HGP創英角ｺﾞｼｯｸUB" pitchFamily="50" charset="-128"/>
              <a:ea typeface="HGP創英角ｺﾞｼｯｸUB" pitchFamily="50" charset="-128"/>
            </a:endParaRPr>
          </a:p>
          <a:p>
            <a:pPr algn="ctr"/>
            <a:r>
              <a:rPr kumimoji="1" lang="ja-JP" altLang="en-US" sz="2400" dirty="0" smtClean="0">
                <a:solidFill>
                  <a:schemeClr val="tx1"/>
                </a:solidFill>
                <a:latin typeface="HGP創英角ｺﾞｼｯｸUB" pitchFamily="50" charset="-128"/>
                <a:ea typeface="HGP創英角ｺﾞｼｯｸUB" pitchFamily="50" charset="-128"/>
              </a:rPr>
              <a:t>その状態を</a:t>
            </a:r>
            <a:r>
              <a:rPr kumimoji="1" lang="ja-JP" altLang="en-US" sz="4400" dirty="0" smtClean="0">
                <a:solidFill>
                  <a:srgbClr val="FF0000"/>
                </a:solidFill>
                <a:latin typeface="HGP創英角ｺﾞｼｯｸUB" pitchFamily="50" charset="-128"/>
                <a:ea typeface="HGP創英角ｺﾞｼｯｸUB" pitchFamily="50" charset="-128"/>
              </a:rPr>
              <a:t>理解</a:t>
            </a:r>
            <a:r>
              <a:rPr kumimoji="1" lang="ja-JP" altLang="en-US" sz="2400" smtClean="0">
                <a:solidFill>
                  <a:schemeClr val="tx1"/>
                </a:solidFill>
                <a:latin typeface="HGP創英角ｺﾞｼｯｸUB" pitchFamily="50" charset="-128"/>
                <a:ea typeface="HGP創英角ｺﾞｼｯｸUB" pitchFamily="50" charset="-128"/>
              </a:rPr>
              <a:t>と</a:t>
            </a:r>
            <a:r>
              <a:rPr kumimoji="1" lang="ja-JP" altLang="en-US" sz="2400" smtClean="0">
                <a:solidFill>
                  <a:schemeClr val="tx1"/>
                </a:solidFill>
                <a:latin typeface="HGP創英角ｺﾞｼｯｸUB" pitchFamily="50" charset="-128"/>
                <a:ea typeface="HGP創英角ｺﾞｼｯｸUB" pitchFamily="50" charset="-128"/>
              </a:rPr>
              <a:t>する。</a:t>
            </a:r>
            <a:endParaRPr kumimoji="1" lang="ja-JP" altLang="en-US" sz="2400" dirty="0">
              <a:solidFill>
                <a:schemeClr val="tx1"/>
              </a:solidFill>
              <a:latin typeface="HGP創英角ｺﾞｼｯｸUB" pitchFamily="50" charset="-128"/>
              <a:ea typeface="HGP創英角ｺﾞｼｯｸUB" pitchFamily="50" charset="-128"/>
            </a:endParaRPr>
          </a:p>
        </p:txBody>
      </p:sp>
      <p:grpSp>
        <p:nvGrpSpPr>
          <p:cNvPr id="13" name="グループ化 9"/>
          <p:cNvGrpSpPr/>
          <p:nvPr/>
        </p:nvGrpSpPr>
        <p:grpSpPr>
          <a:xfrm>
            <a:off x="2643174" y="3071810"/>
            <a:ext cx="4714908" cy="1000132"/>
            <a:chOff x="714348" y="2368261"/>
            <a:chExt cx="4645350" cy="1151770"/>
          </a:xfrm>
        </p:grpSpPr>
        <p:sp>
          <p:nvSpPr>
            <p:cNvPr id="14" name="円/楕円 13"/>
            <p:cNvSpPr/>
            <p:nvPr/>
          </p:nvSpPr>
          <p:spPr>
            <a:xfrm>
              <a:off x="714348" y="2771591"/>
              <a:ext cx="1415888" cy="748440"/>
            </a:xfrm>
            <a:prstGeom prst="ellipse">
              <a:avLst/>
            </a:prstGeom>
            <a:solidFill>
              <a:schemeClr val="accent2">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accent4">
                      <a:lumMod val="75000"/>
                    </a:schemeClr>
                  </a:solidFill>
                  <a:latin typeface="HGP創英角ｺﾞｼｯｸUB" pitchFamily="50" charset="-128"/>
                  <a:ea typeface="HGP創英角ｺﾞｼｯｸUB" pitchFamily="50" charset="-128"/>
                </a:rPr>
                <a:t>特性</a:t>
              </a:r>
              <a:r>
                <a:rPr kumimoji="1" lang="en-US" altLang="ja-JP" b="1" dirty="0" smtClean="0">
                  <a:solidFill>
                    <a:schemeClr val="accent4">
                      <a:lumMod val="75000"/>
                    </a:schemeClr>
                  </a:solidFill>
                  <a:latin typeface="HGP創英角ｺﾞｼｯｸUB" pitchFamily="50" charset="-128"/>
                  <a:ea typeface="HGP創英角ｺﾞｼｯｸUB" pitchFamily="50" charset="-128"/>
                </a:rPr>
                <a:t>B</a:t>
              </a:r>
              <a:endParaRPr kumimoji="1" lang="ja-JP" altLang="en-US" b="1" dirty="0">
                <a:solidFill>
                  <a:schemeClr val="accent4">
                    <a:lumMod val="75000"/>
                  </a:schemeClr>
                </a:solidFill>
                <a:latin typeface="HGP創英角ｺﾞｼｯｸUB" pitchFamily="50" charset="-128"/>
                <a:ea typeface="HGP創英角ｺﾞｼｯｸUB" pitchFamily="50" charset="-128"/>
              </a:endParaRPr>
            </a:p>
          </p:txBody>
        </p:sp>
        <p:sp>
          <p:nvSpPr>
            <p:cNvPr id="16" name="円/楕円 15"/>
            <p:cNvSpPr/>
            <p:nvPr/>
          </p:nvSpPr>
          <p:spPr>
            <a:xfrm>
              <a:off x="3811249" y="2779608"/>
              <a:ext cx="1548449" cy="740423"/>
            </a:xfrm>
            <a:prstGeom prst="ellipse">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002060"/>
                  </a:solidFill>
                  <a:latin typeface="HGP創英角ｺﾞｼｯｸUB" pitchFamily="50" charset="-128"/>
                  <a:ea typeface="HGP創英角ｺﾞｼｯｸUB" pitchFamily="50" charset="-128"/>
                </a:rPr>
                <a:t>ブランド</a:t>
              </a:r>
              <a:r>
                <a:rPr kumimoji="1" lang="en-US" altLang="ja-JP" b="1" dirty="0" smtClean="0">
                  <a:solidFill>
                    <a:srgbClr val="002060"/>
                  </a:solidFill>
                  <a:latin typeface="HGP創英角ｺﾞｼｯｸUB" pitchFamily="50" charset="-128"/>
                  <a:ea typeface="HGP創英角ｺﾞｼｯｸUB" pitchFamily="50" charset="-128"/>
                </a:rPr>
                <a:t>A</a:t>
              </a:r>
            </a:p>
          </p:txBody>
        </p:sp>
        <p:cxnSp>
          <p:nvCxnSpPr>
            <p:cNvPr id="17" name="直線コネクタ 16"/>
            <p:cNvCxnSpPr>
              <a:stCxn id="14" idx="6"/>
              <a:endCxn id="16" idx="2"/>
            </p:cNvCxnSpPr>
            <p:nvPr/>
          </p:nvCxnSpPr>
          <p:spPr>
            <a:xfrm>
              <a:off x="2130236" y="3145812"/>
              <a:ext cx="1681013" cy="4008"/>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347805" y="2368261"/>
              <a:ext cx="991122" cy="425329"/>
            </a:xfrm>
            <a:prstGeom prst="rect">
              <a:avLst/>
            </a:prstGeom>
            <a:noFill/>
          </p:spPr>
          <p:txBody>
            <a:bodyPr wrap="square" rtlCol="0">
              <a:spAutoFit/>
            </a:bodyPr>
            <a:lstStyle/>
            <a:p>
              <a:r>
                <a:rPr kumimoji="1" lang="ja-JP" altLang="en-US" b="1" dirty="0" smtClean="0">
                  <a:latin typeface="HGP創英角ｺﾞｼｯｸUB" pitchFamily="50" charset="-128"/>
                  <a:ea typeface="HGP創英角ｺﾞｼｯｸUB" pitchFamily="50" charset="-128"/>
                </a:rPr>
                <a:t>概念</a:t>
              </a:r>
              <a:endParaRPr kumimoji="1" lang="ja-JP" altLang="en-US" b="1" dirty="0">
                <a:latin typeface="HGP創英角ｺﾞｼｯｸUB" pitchFamily="50" charset="-128"/>
                <a:ea typeface="HGP創英角ｺﾞｼｯｸUB" pitchFamily="50" charset="-128"/>
              </a:endParaRPr>
            </a:p>
          </p:txBody>
        </p:sp>
        <p:sp>
          <p:nvSpPr>
            <p:cNvPr id="19" name="テキスト ボックス 18"/>
            <p:cNvSpPr txBox="1"/>
            <p:nvPr/>
          </p:nvSpPr>
          <p:spPr>
            <a:xfrm>
              <a:off x="2685103" y="2697339"/>
              <a:ext cx="920327" cy="425329"/>
            </a:xfrm>
            <a:prstGeom prst="rect">
              <a:avLst/>
            </a:prstGeom>
            <a:noFill/>
          </p:spPr>
          <p:txBody>
            <a:bodyPr wrap="square" rtlCol="0">
              <a:spAutoFit/>
            </a:bodyPr>
            <a:lstStyle/>
            <a:p>
              <a:r>
                <a:rPr kumimoji="1" lang="ja-JP" altLang="en-US" b="1" dirty="0" smtClean="0">
                  <a:latin typeface="HGP創英角ｺﾞｼｯｸUB" pitchFamily="50" charset="-128"/>
                  <a:ea typeface="HGP創英角ｺﾞｼｯｸUB" pitchFamily="50" charset="-128"/>
                </a:rPr>
                <a:t>信念</a:t>
              </a:r>
              <a:endParaRPr kumimoji="1" lang="ja-JP" altLang="en-US" b="1" dirty="0">
                <a:latin typeface="HGP創英角ｺﾞｼｯｸUB" pitchFamily="50" charset="-128"/>
                <a:ea typeface="HGP創英角ｺﾞｼｯｸUB" pitchFamily="50" charset="-128"/>
              </a:endParaRPr>
            </a:p>
          </p:txBody>
        </p:sp>
      </p:grpSp>
      <p:sp>
        <p:nvSpPr>
          <p:cNvPr id="21" name="円形吹き出し 20"/>
          <p:cNvSpPr/>
          <p:nvPr/>
        </p:nvSpPr>
        <p:spPr>
          <a:xfrm>
            <a:off x="5143504" y="1785926"/>
            <a:ext cx="2714644" cy="785818"/>
          </a:xfrm>
          <a:prstGeom prst="wedgeEllipseCallout">
            <a:avLst>
              <a:gd name="adj1" fmla="val 33977"/>
              <a:gd name="adj2" fmla="val 7406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HGP創英角ｺﾞｼｯｸUB" pitchFamily="50" charset="-128"/>
                <a:ea typeface="HGP創英角ｺﾞｼｯｸUB" pitchFamily="50" charset="-128"/>
              </a:rPr>
              <a:t>理解した！</a:t>
            </a:r>
            <a:endParaRPr kumimoji="1" lang="ja-JP" altLang="en-US" sz="2400" b="1" dirty="0">
              <a:solidFill>
                <a:schemeClr val="tx1"/>
              </a:solidFill>
              <a:latin typeface="HGP創英角ｺﾞｼｯｸUB" pitchFamily="50" charset="-128"/>
              <a:ea typeface="HGP創英角ｺﾞｼｯｸUB" pitchFamily="50" charset="-128"/>
            </a:endParaRPr>
          </a:p>
        </p:txBody>
      </p:sp>
      <p:sp>
        <p:nvSpPr>
          <p:cNvPr id="22" name="テキスト ボックス 21"/>
          <p:cNvSpPr txBox="1"/>
          <p:nvPr/>
        </p:nvSpPr>
        <p:spPr>
          <a:xfrm>
            <a:off x="214282" y="1928802"/>
            <a:ext cx="2857520" cy="369332"/>
          </a:xfrm>
          <a:prstGeom prst="rect">
            <a:avLst/>
          </a:prstGeom>
          <a:noFill/>
        </p:spPr>
        <p:txBody>
          <a:bodyPr wrap="square" rtlCol="0">
            <a:spAutoFit/>
          </a:bodyPr>
          <a:lstStyle/>
          <a:p>
            <a:r>
              <a:rPr kumimoji="1" lang="ja-JP" altLang="en-US" dirty="0" smtClean="0"/>
              <a:t>この３つを商品概念とする。</a:t>
            </a:r>
            <a:endParaRPr kumimoji="1"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4357686" y="4929198"/>
            <a:ext cx="3357586" cy="92869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ティーザー広告とは</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13</a:t>
            </a:fld>
            <a:endParaRPr kumimoji="1" lang="ja-JP" altLang="en-US" dirty="0">
              <a:solidFill>
                <a:schemeClr val="tx1"/>
              </a:solidFill>
            </a:endParaRPr>
          </a:p>
        </p:txBody>
      </p:sp>
      <p:sp>
        <p:nvSpPr>
          <p:cNvPr id="7" name="角丸四角形 6"/>
          <p:cNvSpPr/>
          <p:nvPr/>
        </p:nvSpPr>
        <p:spPr>
          <a:xfrm>
            <a:off x="357158" y="1785926"/>
            <a:ext cx="8424936" cy="1285884"/>
          </a:xfrm>
          <a:prstGeom prst="roundRect">
            <a:avLst/>
          </a:prstGeom>
          <a:solidFill>
            <a:schemeClr val="accent4">
              <a:lumMod val="20000"/>
              <a:lumOff val="80000"/>
            </a:schemeClr>
          </a:solidFill>
          <a:ln w="57150">
            <a:solidFill>
              <a:srgbClr val="006600"/>
            </a:solidFill>
          </a:ln>
        </p:spPr>
        <p:style>
          <a:lnRef idx="2">
            <a:schemeClr val="accent6"/>
          </a:lnRef>
          <a:fillRef idx="1">
            <a:schemeClr val="lt1"/>
          </a:fillRef>
          <a:effectRef idx="0">
            <a:schemeClr val="accent6"/>
          </a:effectRef>
          <a:fontRef idx="minor">
            <a:schemeClr val="dk1"/>
          </a:fontRef>
        </p:style>
        <p:txBody>
          <a:bodyPr rtlCol="0" anchor="ctr"/>
          <a:lstStyle/>
          <a:p>
            <a:pPr>
              <a:buNone/>
            </a:pPr>
            <a:r>
              <a:rPr lang="ja-JP" altLang="en-US" sz="2400" b="1" dirty="0" smtClean="0">
                <a:latin typeface="HGP創英角ｺﾞｼｯｸUB" pitchFamily="50" charset="-128"/>
                <a:ea typeface="HGP創英角ｺﾞｼｯｸUB" pitchFamily="50" charset="-128"/>
              </a:rPr>
              <a:t>ティーザー広告</a:t>
            </a:r>
            <a:endParaRPr lang="en-US" altLang="ja-JP" sz="2400" b="1" dirty="0" smtClean="0">
              <a:latin typeface="HGP創英角ｺﾞｼｯｸUB" pitchFamily="50" charset="-128"/>
              <a:ea typeface="HGP創英角ｺﾞｼｯｸUB" pitchFamily="50" charset="-128"/>
            </a:endParaRPr>
          </a:p>
          <a:p>
            <a:pPr>
              <a:buNone/>
            </a:pPr>
            <a:r>
              <a:rPr lang="ja-JP" altLang="en-US" sz="2000" dirty="0" smtClean="0">
                <a:latin typeface="HGP創英角ｺﾞｼｯｸUB" pitchFamily="50" charset="-128"/>
                <a:ea typeface="HGP創英角ｺﾞｼｯｸUB" pitchFamily="50" charset="-128"/>
              </a:rPr>
              <a:t>広告主名や商品名、商品の全体像などを初めからすべて明らかにせず、　　　　　　時間をかけて少しずつ明らかにする表現方法　　　　　　　　　（嶋村　２００６）</a:t>
            </a:r>
            <a:endParaRPr lang="ja-JP" altLang="en-US" sz="2000" dirty="0">
              <a:latin typeface="HGP創英角ｺﾞｼｯｸUB" pitchFamily="50" charset="-128"/>
              <a:ea typeface="HGP創英角ｺﾞｼｯｸUB" pitchFamily="50" charset="-128"/>
            </a:endParaRPr>
          </a:p>
        </p:txBody>
      </p:sp>
      <p:sp>
        <p:nvSpPr>
          <p:cNvPr id="12" name="正方形/長方形 11"/>
          <p:cNvSpPr/>
          <p:nvPr/>
        </p:nvSpPr>
        <p:spPr>
          <a:xfrm>
            <a:off x="949896" y="5122440"/>
            <a:ext cx="3472425" cy="36004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12"/>
          <p:cNvSpPr/>
          <p:nvPr/>
        </p:nvSpPr>
        <p:spPr>
          <a:xfrm>
            <a:off x="4686458" y="5113148"/>
            <a:ext cx="3744416" cy="36004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5" name="グループ化 14"/>
          <p:cNvGrpSpPr/>
          <p:nvPr/>
        </p:nvGrpSpPr>
        <p:grpSpPr>
          <a:xfrm>
            <a:off x="1142976" y="3214686"/>
            <a:ext cx="3000396" cy="2714644"/>
            <a:chOff x="357158" y="3214686"/>
            <a:chExt cx="3429024" cy="3429024"/>
          </a:xfrm>
        </p:grpSpPr>
        <p:pic>
          <p:nvPicPr>
            <p:cNvPr id="80899" name="Picture 3" descr="クリックすると新しいウィンドウで開きます"/>
            <p:cNvPicPr>
              <a:picLocks noChangeAspect="1" noChangeArrowheads="1"/>
            </p:cNvPicPr>
            <p:nvPr/>
          </p:nvPicPr>
          <p:blipFill>
            <a:blip r:embed="rId3" cstate="print"/>
            <a:srcRect/>
            <a:stretch>
              <a:fillRect/>
            </a:stretch>
          </p:blipFill>
          <p:spPr bwMode="auto">
            <a:xfrm>
              <a:off x="357158" y="3214686"/>
              <a:ext cx="3429024" cy="3429024"/>
            </a:xfrm>
            <a:prstGeom prst="rect">
              <a:avLst/>
            </a:prstGeom>
            <a:noFill/>
          </p:spPr>
        </p:pic>
        <p:sp>
          <p:nvSpPr>
            <p:cNvPr id="9" name="正方形/長方形 8"/>
            <p:cNvSpPr/>
            <p:nvPr/>
          </p:nvSpPr>
          <p:spPr>
            <a:xfrm>
              <a:off x="714348" y="3714752"/>
              <a:ext cx="2714644" cy="12144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10" name="正方形/長方形 9"/>
            <p:cNvSpPr/>
            <p:nvPr/>
          </p:nvSpPr>
          <p:spPr>
            <a:xfrm>
              <a:off x="1785918" y="3500438"/>
              <a:ext cx="500066" cy="1785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11" name="円/楕円 10"/>
            <p:cNvSpPr/>
            <p:nvPr/>
          </p:nvSpPr>
          <p:spPr>
            <a:xfrm>
              <a:off x="642910" y="3857628"/>
              <a:ext cx="857256" cy="857256"/>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14" name="正方形/長方形 13"/>
            <p:cNvSpPr/>
            <p:nvPr/>
          </p:nvSpPr>
          <p:spPr>
            <a:xfrm>
              <a:off x="820540" y="3846348"/>
              <a:ext cx="2502261" cy="90989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b="1" dirty="0" smtClean="0">
                  <a:latin typeface="HGP創英角ｺﾞｼｯｸUB" pitchFamily="50" charset="-128"/>
                  <a:ea typeface="HGP創英角ｺﾞｼｯｸUB" pitchFamily="50" charset="-128"/>
                </a:rPr>
                <a:t>なんだろう？</a:t>
              </a:r>
              <a:endParaRPr lang="en-US" altLang="ja-JP" sz="2400" b="1" dirty="0" smtClean="0">
                <a:latin typeface="HGP創英角ｺﾞｼｯｸUB" pitchFamily="50" charset="-128"/>
                <a:ea typeface="HGP創英角ｺﾞｼｯｸUB" pitchFamily="50" charset="-128"/>
              </a:endParaRPr>
            </a:p>
          </p:txBody>
        </p:sp>
      </p:grpSp>
      <p:sp>
        <p:nvSpPr>
          <p:cNvPr id="17" name="下矢印 16"/>
          <p:cNvSpPr/>
          <p:nvPr/>
        </p:nvSpPr>
        <p:spPr>
          <a:xfrm>
            <a:off x="5715008" y="4500570"/>
            <a:ext cx="642942" cy="428628"/>
          </a:xfrm>
          <a:prstGeom prst="downArrow">
            <a:avLst/>
          </a:prstGeom>
          <a:solidFill>
            <a:schemeClr val="accent6">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正方形/長方形 17"/>
          <p:cNvSpPr/>
          <p:nvPr/>
        </p:nvSpPr>
        <p:spPr>
          <a:xfrm>
            <a:off x="4572000" y="5072074"/>
            <a:ext cx="2928958" cy="642942"/>
          </a:xfrm>
          <a:prstGeom prst="rect">
            <a:avLst/>
          </a:prstGeom>
          <a:solidFill>
            <a:schemeClr val="accent4">
              <a:lumMod val="20000"/>
              <a:lumOff val="80000"/>
            </a:schemeClr>
          </a:solidFill>
          <a:ln w="1873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fontAlgn="base" hangingPunct="0">
              <a:spcBef>
                <a:spcPct val="0"/>
              </a:spcBef>
              <a:spcAft>
                <a:spcPct val="0"/>
              </a:spcAft>
            </a:pPr>
            <a:r>
              <a:rPr lang="ja-JP" altLang="ja-JP" dirty="0" smtClean="0">
                <a:solidFill>
                  <a:schemeClr val="tx1"/>
                </a:solidFill>
                <a:latin typeface="HGP創英角ｺﾞｼｯｸUB" pitchFamily="50" charset="-128"/>
                <a:ea typeface="HGP創英角ｺﾞｼｯｸUB" pitchFamily="50" charset="-128"/>
              </a:rPr>
              <a:t>消費者の興味を</a:t>
            </a:r>
            <a:r>
              <a:rPr lang="ja-JP" altLang="en-US" dirty="0" smtClean="0">
                <a:solidFill>
                  <a:schemeClr val="tx1"/>
                </a:solidFill>
                <a:latin typeface="HGP創英角ｺﾞｼｯｸUB" pitchFamily="50" charset="-128"/>
                <a:ea typeface="HGP創英角ｺﾞｼｯｸUB" pitchFamily="50" charset="-128"/>
              </a:rPr>
              <a:t>引く</a:t>
            </a:r>
            <a:endParaRPr lang="en-US" altLang="ja-JP" dirty="0" smtClean="0">
              <a:solidFill>
                <a:schemeClr val="tx1"/>
              </a:solidFill>
              <a:latin typeface="HGP創英角ｺﾞｼｯｸUB" pitchFamily="50" charset="-128"/>
              <a:ea typeface="HGP創英角ｺﾞｼｯｸUB" pitchFamily="50" charset="-128"/>
            </a:endParaRPr>
          </a:p>
        </p:txBody>
      </p:sp>
      <p:sp>
        <p:nvSpPr>
          <p:cNvPr id="80897" name="Rectangle 1"/>
          <p:cNvSpPr>
            <a:spLocks noChangeArrowheads="1"/>
          </p:cNvSpPr>
          <p:nvPr/>
        </p:nvSpPr>
        <p:spPr bwMode="auto">
          <a:xfrm>
            <a:off x="428532" y="6250801"/>
            <a:ext cx="8286872" cy="307777"/>
          </a:xfrm>
          <a:prstGeom prst="rect">
            <a:avLst/>
          </a:prstGeom>
          <a:solidFill>
            <a:schemeClr val="accent3">
              <a:lumMod val="20000"/>
              <a:lumOff val="80000"/>
            </a:schemeClr>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ja-JP"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消費者を焦らすこと</a:t>
            </a:r>
            <a:r>
              <a:rPr kumimoji="1" lang="ja-JP" altLang="en-US"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で</a:t>
            </a:r>
            <a:r>
              <a:rPr kumimoji="1" lang="ja-JP"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顧客の期待が膨ら</a:t>
            </a:r>
            <a:r>
              <a:rPr kumimoji="1" lang="ja-JP" altLang="en-US"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み、そ</a:t>
            </a:r>
            <a:r>
              <a:rPr kumimoji="1" lang="ja-JP"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の製品</a:t>
            </a:r>
            <a:r>
              <a:rPr kumimoji="1" lang="ja-JP" altLang="en-US"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への</a:t>
            </a:r>
            <a:r>
              <a:rPr kumimoji="1" lang="ja-JP"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注目度は高く</a:t>
            </a:r>
            <a:r>
              <a:rPr kumimoji="1" lang="ja-JP" altLang="en-US" sz="20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rPr>
              <a:t>なる。</a:t>
            </a:r>
            <a:endParaRPr kumimoji="1" lang="ja-JP" sz="3600" b="0" i="0" u="none" strike="noStrike" cap="none" normalizeH="0" baseline="0" dirty="0" smtClean="0">
              <a:ln>
                <a:noFill/>
              </a:ln>
              <a:solidFill>
                <a:schemeClr val="tx1"/>
              </a:solidFill>
              <a:effectLst/>
              <a:latin typeface="HGP創英角ｺﾞｼｯｸUB" pitchFamily="50" charset="-128"/>
              <a:ea typeface="HGP創英角ｺﾞｼｯｸUB" pitchFamily="50" charset="-128"/>
            </a:endParaRPr>
          </a:p>
        </p:txBody>
      </p:sp>
      <p:sp>
        <p:nvSpPr>
          <p:cNvPr id="20" name="正方形/長方形 19"/>
          <p:cNvSpPr/>
          <p:nvPr/>
        </p:nvSpPr>
        <p:spPr>
          <a:xfrm>
            <a:off x="4429124" y="3500438"/>
            <a:ext cx="3357586" cy="928694"/>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428596" y="3214686"/>
            <a:ext cx="8286808" cy="2786082"/>
          </a:xfrm>
          <a:prstGeom prst="rect">
            <a:avLst/>
          </a:prstGeom>
          <a:no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6" name="正方形/長方形 15"/>
          <p:cNvSpPr/>
          <p:nvPr/>
        </p:nvSpPr>
        <p:spPr>
          <a:xfrm>
            <a:off x="4643438" y="3714752"/>
            <a:ext cx="3000396" cy="571504"/>
          </a:xfrm>
          <a:prstGeom prst="rect">
            <a:avLst/>
          </a:prstGeom>
          <a:solidFill>
            <a:schemeClr val="accent4">
              <a:lumMod val="20000"/>
              <a:lumOff val="80000"/>
            </a:schemeClr>
          </a:solidFill>
          <a:ln w="18732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eaLnBrk="0" fontAlgn="base" hangingPunct="0">
              <a:spcBef>
                <a:spcPct val="0"/>
              </a:spcBef>
              <a:spcAft>
                <a:spcPct val="0"/>
              </a:spcAft>
            </a:pPr>
            <a:r>
              <a:rPr lang="ja-JP" altLang="ja-JP" dirty="0" smtClean="0">
                <a:solidFill>
                  <a:schemeClr val="tx1"/>
                </a:solidFill>
                <a:latin typeface="HGP創英角ｺﾞｼｯｸUB" pitchFamily="50" charset="-128"/>
                <a:ea typeface="HGP創英角ｺﾞｼｯｸUB" pitchFamily="50" charset="-128"/>
              </a:rPr>
              <a:t>一部の情報だけを公開</a:t>
            </a:r>
            <a:endParaRPr lang="en-US" altLang="ja-JP" dirty="0" smtClean="0">
              <a:solidFill>
                <a:schemeClr val="tx1"/>
              </a:solidFill>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38552225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14</a:t>
            </a:fld>
            <a:endParaRPr kumimoji="1" lang="ja-JP" altLang="en-US"/>
          </a:p>
        </p:txBody>
      </p:sp>
      <p:sp>
        <p:nvSpPr>
          <p:cNvPr id="5" name="テキスト ボックス 4"/>
          <p:cNvSpPr txBox="1"/>
          <p:nvPr/>
        </p:nvSpPr>
        <p:spPr>
          <a:xfrm>
            <a:off x="857224" y="2214554"/>
            <a:ext cx="6968574" cy="830997"/>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広告を消費者の脳に取り入れて処理してもらうには、</a:t>
            </a:r>
            <a:endParaRPr kumimoji="1" lang="en-US" altLang="ja-JP" sz="2400" dirty="0" smtClean="0">
              <a:latin typeface="HGP創英角ｺﾞｼｯｸUB" pitchFamily="50" charset="-128"/>
              <a:ea typeface="HGP創英角ｺﾞｼｯｸUB" pitchFamily="50" charset="-128"/>
            </a:endParaRPr>
          </a:p>
          <a:p>
            <a:r>
              <a:rPr kumimoji="1" lang="ja-JP" altLang="en-US" sz="2400" dirty="0" smtClean="0">
                <a:latin typeface="HGP創英角ｺﾞｼｯｸUB" pitchFamily="50" charset="-128"/>
                <a:ea typeface="HGP創英角ｺﾞｼｯｸUB" pitchFamily="50" charset="-128"/>
              </a:rPr>
              <a:t>どのようにすればいいのか？</a:t>
            </a:r>
            <a:endParaRPr kumimoji="1" lang="ja-JP" altLang="en-US" sz="2400" dirty="0">
              <a:latin typeface="HGP創英角ｺﾞｼｯｸUB" pitchFamily="50" charset="-128"/>
              <a:ea typeface="HGP創英角ｺﾞｼｯｸUB" pitchFamily="50" charset="-128"/>
            </a:endParaRPr>
          </a:p>
        </p:txBody>
      </p:sp>
      <p:sp>
        <p:nvSpPr>
          <p:cNvPr id="6" name="正方形/長方形 5"/>
          <p:cNvSpPr/>
          <p:nvPr/>
        </p:nvSpPr>
        <p:spPr>
          <a:xfrm>
            <a:off x="571472" y="5357826"/>
            <a:ext cx="7643866" cy="1200329"/>
          </a:xfrm>
          <a:prstGeom prst="rect">
            <a:avLst/>
          </a:prstGeom>
        </p:spPr>
        <p:txBody>
          <a:bodyPr wrap="square">
            <a:spAutoFit/>
          </a:bodyPr>
          <a:lstStyle/>
          <a:p>
            <a:pPr algn="ctr"/>
            <a:r>
              <a:rPr lang="ja-JP" altLang="en-US" sz="2400" dirty="0" smtClean="0">
                <a:latin typeface="HGP創英角ｺﾞｼｯｸUB" pitchFamily="50" charset="-128"/>
                <a:ea typeface="HGP創英角ｺﾞｼｯｸUB" pitchFamily="50" charset="-128"/>
              </a:rPr>
              <a:t>何の広告だろうと</a:t>
            </a:r>
            <a:r>
              <a:rPr lang="ja-JP" altLang="en-US" sz="3600" dirty="0" smtClean="0">
                <a:solidFill>
                  <a:srgbClr val="FF0000"/>
                </a:solidFill>
                <a:latin typeface="HGP創英角ｺﾞｼｯｸUB" pitchFamily="50" charset="-128"/>
                <a:ea typeface="HGP創英角ｺﾞｼｯｸUB" pitchFamily="50" charset="-128"/>
              </a:rPr>
              <a:t>注目</a:t>
            </a:r>
            <a:r>
              <a:rPr lang="ja-JP" altLang="en-US" sz="2400" dirty="0" smtClean="0">
                <a:latin typeface="HGP創英角ｺﾞｼｯｸUB" pitchFamily="50" charset="-128"/>
                <a:ea typeface="HGP創英角ｺﾞｼｯｸUB" pitchFamily="50" charset="-128"/>
              </a:rPr>
              <a:t>する効果があるといわれている</a:t>
            </a:r>
            <a:endParaRPr lang="en-US" altLang="ja-JP" sz="2400" dirty="0" smtClean="0">
              <a:latin typeface="HGP創英角ｺﾞｼｯｸUB" pitchFamily="50" charset="-128"/>
              <a:ea typeface="HGP創英角ｺﾞｼｯｸUB" pitchFamily="50" charset="-128"/>
            </a:endParaRPr>
          </a:p>
          <a:p>
            <a:pPr algn="ctr"/>
            <a:r>
              <a:rPr lang="ja-JP" altLang="en-US" sz="3600" dirty="0" smtClean="0">
                <a:solidFill>
                  <a:srgbClr val="FF0000"/>
                </a:solidFill>
                <a:latin typeface="HGP創英角ｺﾞｼｯｸUB" pitchFamily="50" charset="-128"/>
                <a:ea typeface="HGP創英角ｺﾞｼｯｸUB" pitchFamily="50" charset="-128"/>
              </a:rPr>
              <a:t>ティーザー広告</a:t>
            </a:r>
            <a:r>
              <a:rPr lang="ja-JP" altLang="en-US" sz="2400" dirty="0" smtClean="0">
                <a:latin typeface="HGP創英角ｺﾞｼｯｸUB" pitchFamily="50" charset="-128"/>
                <a:ea typeface="HGP創英角ｺﾞｼｯｸUB" pitchFamily="50" charset="-128"/>
              </a:rPr>
              <a:t>が効果的ではないのか？</a:t>
            </a:r>
            <a:endParaRPr lang="ja-JP" altLang="en-US" sz="2400" dirty="0">
              <a:latin typeface="HGP創英角ｺﾞｼｯｸUB" pitchFamily="50" charset="-128"/>
              <a:ea typeface="HGP創英角ｺﾞｼｯｸUB" pitchFamily="50" charset="-128"/>
            </a:endParaRPr>
          </a:p>
        </p:txBody>
      </p:sp>
      <p:sp>
        <p:nvSpPr>
          <p:cNvPr id="7" name="下矢印 6"/>
          <p:cNvSpPr/>
          <p:nvPr/>
        </p:nvSpPr>
        <p:spPr>
          <a:xfrm>
            <a:off x="3643306" y="3786190"/>
            <a:ext cx="1285884"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問題提起</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15</a:t>
            </a:fld>
            <a:endParaRPr kumimoji="1" lang="ja-JP" altLang="en-US"/>
          </a:p>
        </p:txBody>
      </p:sp>
      <p:sp>
        <p:nvSpPr>
          <p:cNvPr id="39" name="乗算記号 38"/>
          <p:cNvSpPr/>
          <p:nvPr/>
        </p:nvSpPr>
        <p:spPr>
          <a:xfrm>
            <a:off x="5572132" y="1428736"/>
            <a:ext cx="3357586" cy="3357586"/>
          </a:xfrm>
          <a:prstGeom prst="mathMultiply">
            <a:avLst>
              <a:gd name="adj1" fmla="val 474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214282" y="1571612"/>
            <a:ext cx="8644030" cy="5072098"/>
          </a:xfrm>
          <a:prstGeom prst="rect">
            <a:avLst/>
          </a:prstGeom>
          <a:solidFill>
            <a:schemeClr val="accent3">
              <a:lumMod val="75000"/>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5" name="正方形/長方形 4"/>
          <p:cNvSpPr/>
          <p:nvPr/>
        </p:nvSpPr>
        <p:spPr>
          <a:xfrm>
            <a:off x="357158" y="1714488"/>
            <a:ext cx="8358246" cy="30003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p:nvSpPr>
        <p:spPr>
          <a:xfrm>
            <a:off x="285720" y="2428868"/>
            <a:ext cx="2500330" cy="14287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接触</a:t>
            </a:r>
            <a:endParaRPr kumimoji="1" lang="ja-JP" altLang="en-US" sz="3200" dirty="0">
              <a:solidFill>
                <a:schemeClr val="tx1"/>
              </a:solidFill>
            </a:endParaRPr>
          </a:p>
        </p:txBody>
      </p:sp>
      <p:sp>
        <p:nvSpPr>
          <p:cNvPr id="7" name="正方形/長方形 6"/>
          <p:cNvSpPr/>
          <p:nvPr/>
        </p:nvSpPr>
        <p:spPr>
          <a:xfrm>
            <a:off x="3000364" y="2428868"/>
            <a:ext cx="2571768" cy="1428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11" name="正方形/長方形 10"/>
          <p:cNvSpPr/>
          <p:nvPr/>
        </p:nvSpPr>
        <p:spPr>
          <a:xfrm>
            <a:off x="500034"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P創英角ｺﾞｼｯｸUB" pitchFamily="50" charset="-128"/>
                <a:ea typeface="HGP創英角ｺﾞｼｯｸUB" pitchFamily="50" charset="-128"/>
              </a:rPr>
              <a:t>接触</a:t>
            </a: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8" name="正方形/長方形 7"/>
          <p:cNvSpPr/>
          <p:nvPr/>
        </p:nvSpPr>
        <p:spPr>
          <a:xfrm>
            <a:off x="5929322" y="2428868"/>
            <a:ext cx="2571768" cy="142876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26" name="テキスト ボックス 25"/>
          <p:cNvSpPr txBox="1"/>
          <p:nvPr/>
        </p:nvSpPr>
        <p:spPr>
          <a:xfrm>
            <a:off x="500034" y="1785926"/>
            <a:ext cx="1571636" cy="707886"/>
          </a:xfrm>
          <a:prstGeom prst="rect">
            <a:avLst/>
          </a:prstGeom>
          <a:noFill/>
        </p:spPr>
        <p:txBody>
          <a:bodyPr wrap="square" rtlCol="0">
            <a:spAutoFit/>
          </a:bodyPr>
          <a:lstStyle/>
          <a:p>
            <a:r>
              <a:rPr lang="ja-JP" altLang="en-US" sz="4000" dirty="0" smtClean="0">
                <a:latin typeface="HGP創英角ｺﾞｼｯｸUB" pitchFamily="50" charset="-128"/>
                <a:ea typeface="HGP創英角ｺﾞｼｯｸUB" pitchFamily="50" charset="-128"/>
              </a:rPr>
              <a:t>知覚</a:t>
            </a:r>
            <a:endParaRPr kumimoji="1" lang="ja-JP" altLang="en-US" sz="4000" dirty="0">
              <a:latin typeface="HGP創英角ｺﾞｼｯｸUB" pitchFamily="50" charset="-128"/>
              <a:ea typeface="HGP創英角ｺﾞｼｯｸUB" pitchFamily="50" charset="-128"/>
            </a:endParaRPr>
          </a:p>
        </p:txBody>
      </p:sp>
      <p:sp>
        <p:nvSpPr>
          <p:cNvPr id="22" name="テキスト ボックス 21"/>
          <p:cNvSpPr txBox="1"/>
          <p:nvPr/>
        </p:nvSpPr>
        <p:spPr>
          <a:xfrm>
            <a:off x="1857356" y="2000240"/>
            <a:ext cx="3998210" cy="369332"/>
          </a:xfrm>
          <a:prstGeom prst="rect">
            <a:avLst/>
          </a:prstGeom>
          <a:noFill/>
        </p:spPr>
        <p:txBody>
          <a:bodyPr wrap="none" rtlCol="0">
            <a:spAutoFit/>
          </a:bodyPr>
          <a:lstStyle/>
          <a:p>
            <a:r>
              <a:rPr kumimoji="1" lang="ja-JP" altLang="en-US" dirty="0" smtClean="0">
                <a:latin typeface="HGP創英角ｺﾞｼｯｸUB" pitchFamily="50" charset="-128"/>
                <a:ea typeface="HGP創英角ｺﾞｼｯｸUB" pitchFamily="50" charset="-128"/>
              </a:rPr>
              <a:t>外部から入ってきた情報を理解すること</a:t>
            </a:r>
            <a:endParaRPr kumimoji="1" lang="ja-JP" altLang="en-US" dirty="0">
              <a:latin typeface="HGP創英角ｺﾞｼｯｸUB" pitchFamily="50" charset="-128"/>
              <a:ea typeface="HGP創英角ｺﾞｼｯｸUB" pitchFamily="50" charset="-128"/>
            </a:endParaRPr>
          </a:p>
        </p:txBody>
      </p:sp>
      <p:sp>
        <p:nvSpPr>
          <p:cNvPr id="25" name="テキスト ボックス 24"/>
          <p:cNvSpPr txBox="1"/>
          <p:nvPr/>
        </p:nvSpPr>
        <p:spPr>
          <a:xfrm>
            <a:off x="428596" y="3929066"/>
            <a:ext cx="2000264" cy="307777"/>
          </a:xfrm>
          <a:prstGeom prst="rect">
            <a:avLst/>
          </a:prstGeom>
          <a:noFill/>
        </p:spPr>
        <p:txBody>
          <a:bodyPr wrap="square" rtlCol="0">
            <a:spAutoFit/>
          </a:bodyPr>
          <a:lstStyle/>
          <a:p>
            <a:pPr algn="ctr"/>
            <a:r>
              <a:rPr lang="ja-JP" altLang="en-US" sz="1400" dirty="0" smtClean="0">
                <a:latin typeface="HGP創英角ｺﾞｼｯｸUB" pitchFamily="50" charset="-128"/>
                <a:ea typeface="HGP創英角ｺﾞｼｯｸUB" pitchFamily="50" charset="-128"/>
              </a:rPr>
              <a:t>広告を見る</a:t>
            </a:r>
            <a:endParaRPr kumimoji="1" lang="ja-JP" altLang="en-US" sz="1400" dirty="0">
              <a:latin typeface="HGP創英角ｺﾞｼｯｸUB" pitchFamily="50" charset="-128"/>
              <a:ea typeface="HGP創英角ｺﾞｼｯｸUB" pitchFamily="50" charset="-128"/>
            </a:endParaRPr>
          </a:p>
        </p:txBody>
      </p:sp>
      <p:sp>
        <p:nvSpPr>
          <p:cNvPr id="28" name="正方形/長方形 27"/>
          <p:cNvSpPr/>
          <p:nvPr/>
        </p:nvSpPr>
        <p:spPr>
          <a:xfrm>
            <a:off x="3286116"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P創英角ｺﾞｼｯｸUB" pitchFamily="50" charset="-128"/>
                <a:ea typeface="HGP創英角ｺﾞｼｯｸUB" pitchFamily="50" charset="-128"/>
              </a:rPr>
              <a:t>注目</a:t>
            </a: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29" name="正方形/長方形 28"/>
          <p:cNvSpPr/>
          <p:nvPr/>
        </p:nvSpPr>
        <p:spPr>
          <a:xfrm>
            <a:off x="6215074"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P創英角ｺﾞｼｯｸUB" pitchFamily="50" charset="-128"/>
                <a:ea typeface="HGP創英角ｺﾞｼｯｸUB" pitchFamily="50" charset="-128"/>
              </a:rPr>
              <a:t>理解</a:t>
            </a: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40" name="正方形/長方形 39"/>
          <p:cNvSpPr/>
          <p:nvPr/>
        </p:nvSpPr>
        <p:spPr>
          <a:xfrm>
            <a:off x="357158" y="4857760"/>
            <a:ext cx="8358246" cy="1643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tx1"/>
                </a:solidFill>
                <a:latin typeface="HGP創英角ｺﾞｼｯｸUB" pitchFamily="50" charset="-128"/>
                <a:ea typeface="HGP創英角ｺﾞｼｯｸUB" pitchFamily="50" charset="-128"/>
              </a:rPr>
              <a:t>ティーザー広告にすれば注目を集め、</a:t>
            </a:r>
            <a:endParaRPr kumimoji="1" lang="en-US" altLang="ja-JP" sz="2800" dirty="0" smtClean="0">
              <a:solidFill>
                <a:schemeClr val="tx1"/>
              </a:solidFill>
              <a:latin typeface="HGP創英角ｺﾞｼｯｸUB" pitchFamily="50" charset="-128"/>
              <a:ea typeface="HGP創英角ｺﾞｼｯｸUB" pitchFamily="50" charset="-128"/>
            </a:endParaRPr>
          </a:p>
          <a:p>
            <a:r>
              <a:rPr lang="ja-JP" altLang="en-US" sz="2800" dirty="0" smtClean="0">
                <a:solidFill>
                  <a:schemeClr val="tx1"/>
                </a:solidFill>
                <a:latin typeface="HGP創英角ｺﾞｼｯｸUB" pitchFamily="50" charset="-128"/>
                <a:ea typeface="HGP創英角ｺﾞｼｯｸUB" pitchFamily="50" charset="-128"/>
              </a:rPr>
              <a:t>理解の段階まで進むことができるのでは？</a:t>
            </a:r>
            <a:endParaRPr kumimoji="1" lang="ja-JP" altLang="en-US" sz="2800" dirty="0">
              <a:solidFill>
                <a:schemeClr val="tx1"/>
              </a:solidFill>
              <a:latin typeface="HGP創英角ｺﾞｼｯｸUB" pitchFamily="50" charset="-128"/>
              <a:ea typeface="HGP創英角ｺﾞｼｯｸUB" pitchFamily="50" charset="-128"/>
            </a:endParaRPr>
          </a:p>
        </p:txBody>
      </p:sp>
      <p:cxnSp>
        <p:nvCxnSpPr>
          <p:cNvPr id="15" name="直線矢印コネクタ 14"/>
          <p:cNvCxnSpPr/>
          <p:nvPr/>
        </p:nvCxnSpPr>
        <p:spPr>
          <a:xfrm>
            <a:off x="2285984" y="3357562"/>
            <a:ext cx="1143008" cy="1588"/>
          </a:xfrm>
          <a:prstGeom prst="straightConnector1">
            <a:avLst/>
          </a:prstGeom>
          <a:ln w="762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5143504" y="3357562"/>
            <a:ext cx="1143008" cy="1588"/>
          </a:xfrm>
          <a:prstGeom prst="straightConnector1">
            <a:avLst/>
          </a:prstGeom>
          <a:ln w="762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0" name="正方形/長方形 29"/>
          <p:cNvSpPr/>
          <p:nvPr/>
        </p:nvSpPr>
        <p:spPr>
          <a:xfrm>
            <a:off x="3071802" y="4071942"/>
            <a:ext cx="2428892" cy="5715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HGP創英角ｺﾞｼｯｸUB" pitchFamily="50" charset="-128"/>
                <a:ea typeface="HGP創英角ｺﾞｼｯｸUB" pitchFamily="50" charset="-128"/>
              </a:rPr>
              <a:t>ティーザー広告</a:t>
            </a:r>
            <a:endParaRPr kumimoji="1" lang="ja-JP" altLang="en-US" sz="2400" b="1" dirty="0">
              <a:solidFill>
                <a:schemeClr val="tx1"/>
              </a:solidFill>
              <a:latin typeface="HGP創英角ｺﾞｼｯｸUB" pitchFamily="50" charset="-128"/>
              <a:ea typeface="HGP創英角ｺﾞｼｯｸUB" pitchFamily="50" charset="-128"/>
            </a:endParaRPr>
          </a:p>
        </p:txBody>
      </p:sp>
      <p:sp>
        <p:nvSpPr>
          <p:cNvPr id="33" name="ドーナツ 32"/>
          <p:cNvSpPr/>
          <p:nvPr/>
        </p:nvSpPr>
        <p:spPr>
          <a:xfrm>
            <a:off x="3143240" y="2000240"/>
            <a:ext cx="2357454" cy="2214578"/>
          </a:xfrm>
          <a:prstGeom prst="donut">
            <a:avLst>
              <a:gd name="adj" fmla="val 627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ドーナツ 31"/>
          <p:cNvSpPr/>
          <p:nvPr/>
        </p:nvSpPr>
        <p:spPr>
          <a:xfrm>
            <a:off x="6000760" y="2071678"/>
            <a:ext cx="2357454" cy="2214578"/>
          </a:xfrm>
          <a:prstGeom prst="donut">
            <a:avLst>
              <a:gd name="adj" fmla="val 627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問題提起②</a:t>
            </a:r>
            <a:endParaRPr kumimoji="1" lang="ja-JP"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428596" y="2071678"/>
            <a:ext cx="8072494" cy="2000264"/>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研究</a:t>
            </a:r>
            <a:r>
              <a:rPr lang="ja-JP" altLang="en-US" dirty="0"/>
              <a:t>意義</a:t>
            </a:r>
            <a:endParaRPr kumimoji="1" lang="ja-JP" altLang="en-US" dirty="0"/>
          </a:p>
        </p:txBody>
      </p:sp>
      <p:sp>
        <p:nvSpPr>
          <p:cNvPr id="4" name="コンテンツ プレースホルダー 3"/>
          <p:cNvSpPr>
            <a:spLocks noGrp="1"/>
          </p:cNvSpPr>
          <p:nvPr>
            <p:ph idx="1"/>
          </p:nvPr>
        </p:nvSpPr>
        <p:spPr>
          <a:xfrm>
            <a:off x="374848" y="2204864"/>
            <a:ext cx="8229600" cy="1509888"/>
          </a:xfrm>
        </p:spPr>
        <p:txBody>
          <a:bodyPr>
            <a:noAutofit/>
          </a:bodyPr>
          <a:lstStyle/>
          <a:p>
            <a:pPr marL="0" indent="0" algn="ctr">
              <a:buNone/>
            </a:pPr>
            <a:r>
              <a:rPr lang="ja-JP" altLang="en-US" sz="2400" dirty="0">
                <a:latin typeface="HGP創英角ｺﾞｼｯｸUB" pitchFamily="50" charset="-128"/>
                <a:ea typeface="HGP創英角ｺﾞｼｯｸUB" pitchFamily="50" charset="-128"/>
              </a:rPr>
              <a:t>ティーザー広告に関する研究・文献がとても少なく、</a:t>
            </a:r>
            <a:endParaRPr lang="en-US" altLang="ja-JP" sz="2400" dirty="0">
              <a:latin typeface="HGP創英角ｺﾞｼｯｸUB" pitchFamily="50" charset="-128"/>
              <a:ea typeface="HGP創英角ｺﾞｼｯｸUB" pitchFamily="50" charset="-128"/>
            </a:endParaRPr>
          </a:p>
          <a:p>
            <a:pPr marL="0" indent="0" algn="ctr">
              <a:buNone/>
            </a:pPr>
            <a:r>
              <a:rPr lang="ja-JP" altLang="en-US" sz="2400" dirty="0">
                <a:latin typeface="HGP創英角ｺﾞｼｯｸUB" pitchFamily="50" charset="-128"/>
                <a:ea typeface="HGP創英角ｺﾞｼｯｸUB" pitchFamily="50" charset="-128"/>
              </a:rPr>
              <a:t>ほとんどが注目をさせる効果のある広告であるとされている</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pPr marL="0" indent="0" algn="ctr">
              <a:buNone/>
            </a:pPr>
            <a:r>
              <a:rPr lang="ja-JP" altLang="en-US" sz="2400" dirty="0" smtClean="0">
                <a:latin typeface="HGP創英角ｺﾞｼｯｸUB" pitchFamily="50" charset="-128"/>
                <a:ea typeface="HGP創英角ｺﾞｼｯｸUB" pitchFamily="50" charset="-128"/>
              </a:rPr>
              <a:t>しかし、情報を一度に出さないため全く伝わらない可能性</a:t>
            </a:r>
            <a:endParaRPr lang="en-US" altLang="ja-JP" sz="2400" dirty="0" smtClean="0">
              <a:latin typeface="HGP創英角ｺﾞｼｯｸUB" pitchFamily="50" charset="-128"/>
              <a:ea typeface="HGP創英角ｺﾞｼｯｸUB" pitchFamily="50" charset="-128"/>
            </a:endParaRPr>
          </a:p>
          <a:p>
            <a:pPr marL="0" indent="0" algn="ctr">
              <a:buNone/>
            </a:pPr>
            <a:r>
              <a:rPr lang="ja-JP" altLang="en-US" sz="2400" dirty="0" smtClean="0">
                <a:latin typeface="HGP創英角ｺﾞｼｯｸUB" pitchFamily="50" charset="-128"/>
                <a:ea typeface="HGP創英角ｺﾞｼｯｸUB" pitchFamily="50" charset="-128"/>
              </a:rPr>
              <a:t>があるティーザー広告をする訳はなんだろうか？</a:t>
            </a:r>
          </a:p>
          <a:p>
            <a:pPr marL="0" indent="0" algn="ctr">
              <a:buNone/>
            </a:pPr>
            <a:endParaRPr lang="ja-JP" altLang="en-US" sz="2400" dirty="0">
              <a:latin typeface="HGP創英角ｺﾞｼｯｸUB" pitchFamily="50" charset="-128"/>
              <a:ea typeface="HGP創英角ｺﾞｼｯｸUB" pitchFamily="50" charset="-128"/>
            </a:endParaRPr>
          </a:p>
          <a:p>
            <a:pPr marL="0" indent="0" algn="ctr">
              <a:buNone/>
            </a:pPr>
            <a:endParaRPr lang="en-US" altLang="ja-JP" sz="2800" dirty="0">
              <a:latin typeface="HGP創英角ｺﾞｼｯｸUB" pitchFamily="50" charset="-128"/>
              <a:ea typeface="HGP創英角ｺﾞｼｯｸUB" pitchFamily="50" charset="-128"/>
            </a:endParaRPr>
          </a:p>
          <a:p>
            <a:pPr marL="0" indent="0" algn="ctr">
              <a:buNone/>
            </a:pPr>
            <a:endParaRPr lang="en-US" altLang="ja-JP" sz="2800" dirty="0" smtClean="0">
              <a:latin typeface="HGP創英角ｺﾞｼｯｸUB" pitchFamily="50" charset="-128"/>
              <a:ea typeface="HGP創英角ｺﾞｼｯｸUB" pitchFamily="50" charset="-128"/>
            </a:endParaRPr>
          </a:p>
          <a:p>
            <a:pPr>
              <a:buNone/>
            </a:pPr>
            <a:endParaRPr lang="en-US" altLang="ja-JP" sz="2000" b="1" dirty="0">
              <a:latin typeface="HGP創英角ｺﾞｼｯｸUB" pitchFamily="50" charset="-128"/>
              <a:ea typeface="HGP創英角ｺﾞｼｯｸUB" pitchFamily="50" charset="-128"/>
            </a:endParaRPr>
          </a:p>
          <a:p>
            <a:pPr marL="0" indent="0">
              <a:buNone/>
            </a:pPr>
            <a:endParaRPr lang="en-US" altLang="ja-JP" sz="2000" b="1" dirty="0" smtClean="0">
              <a:latin typeface="HGP創英角ｺﾞｼｯｸUB" pitchFamily="50" charset="-128"/>
              <a:ea typeface="HGP創英角ｺﾞｼｯｸUB" pitchFamily="50" charset="-128"/>
            </a:endParaRPr>
          </a:p>
        </p:txBody>
      </p:sp>
      <p:sp>
        <p:nvSpPr>
          <p:cNvPr id="3" name="スライド番号プレースホルダー 2"/>
          <p:cNvSpPr>
            <a:spLocks noGrp="1"/>
          </p:cNvSpPr>
          <p:nvPr>
            <p:ph type="sldNum" sz="quarter" idx="12"/>
          </p:nvPr>
        </p:nvSpPr>
        <p:spPr/>
        <p:txBody>
          <a:bodyPr>
            <a:noAutofit/>
          </a:bodyPr>
          <a:lstStyle/>
          <a:p>
            <a:fld id="{4D630588-C1EA-47CE-B38F-950E308D75F1}" type="slidenum">
              <a:rPr kumimoji="1" lang="ja-JP" altLang="en-US" smtClean="0">
                <a:solidFill>
                  <a:schemeClr val="tx1"/>
                </a:solidFill>
              </a:rPr>
              <a:pPr/>
              <a:t>16</a:t>
            </a:fld>
            <a:endParaRPr kumimoji="1" lang="ja-JP" altLang="en-US" dirty="0">
              <a:solidFill>
                <a:schemeClr val="tx1"/>
              </a:solidFill>
            </a:endParaRPr>
          </a:p>
        </p:txBody>
      </p:sp>
      <p:sp>
        <p:nvSpPr>
          <p:cNvPr id="5" name="正方形/長方形 4"/>
          <p:cNvSpPr/>
          <p:nvPr/>
        </p:nvSpPr>
        <p:spPr>
          <a:xfrm>
            <a:off x="285720" y="5357826"/>
            <a:ext cx="8286808" cy="584775"/>
          </a:xfrm>
          <a:prstGeom prst="rect">
            <a:avLst/>
          </a:prstGeom>
        </p:spPr>
        <p:txBody>
          <a:bodyPr wrap="square">
            <a:spAutoFit/>
          </a:bodyPr>
          <a:lstStyle/>
          <a:p>
            <a:pPr algn="ctr"/>
            <a:r>
              <a:rPr lang="ja-JP" altLang="en-US" sz="3200" dirty="0" smtClean="0">
                <a:latin typeface="HGP創英角ｺﾞｼｯｸUB" pitchFamily="50" charset="-128"/>
                <a:ea typeface="HGP創英角ｺﾞｼｯｸUB" pitchFamily="50" charset="-128"/>
              </a:rPr>
              <a:t>注目以外に他の効果があるのではないか？</a:t>
            </a:r>
            <a:endParaRPr lang="en-US" altLang="ja-JP" sz="3200" dirty="0">
              <a:latin typeface="HGP創英角ｺﾞｼｯｸUB" pitchFamily="50" charset="-128"/>
              <a:ea typeface="HGP創英角ｺﾞｼｯｸUB" pitchFamily="50" charset="-128"/>
            </a:endParaRPr>
          </a:p>
        </p:txBody>
      </p:sp>
      <p:sp>
        <p:nvSpPr>
          <p:cNvPr id="6" name="下矢印 5"/>
          <p:cNvSpPr/>
          <p:nvPr/>
        </p:nvSpPr>
        <p:spPr>
          <a:xfrm>
            <a:off x="3786182" y="4214818"/>
            <a:ext cx="1152128" cy="864096"/>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正方形/長方形 6"/>
          <p:cNvSpPr/>
          <p:nvPr/>
        </p:nvSpPr>
        <p:spPr>
          <a:xfrm>
            <a:off x="571472" y="5202808"/>
            <a:ext cx="7672936" cy="954107"/>
          </a:xfrm>
          <a:prstGeom prst="rect">
            <a:avLst/>
          </a:prstGeom>
          <a:no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 xmlns:p14="http://schemas.microsoft.com/office/powerpoint/2010/main" val="2024944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ティーザー広告の具体例①</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17</a:t>
            </a:fld>
            <a:endParaRPr kumimoji="1" lang="ja-JP" altLang="en-US" dirty="0">
              <a:solidFill>
                <a:schemeClr val="tx1"/>
              </a:solidFill>
            </a:endParaRPr>
          </a:p>
        </p:txBody>
      </p:sp>
      <p:sp>
        <p:nvSpPr>
          <p:cNvPr id="15" name="正方形/長方形 14"/>
          <p:cNvSpPr/>
          <p:nvPr/>
        </p:nvSpPr>
        <p:spPr>
          <a:xfrm>
            <a:off x="285720" y="1643050"/>
            <a:ext cx="8572560" cy="50006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Picture 2" descr="http://ord.yahoo.co.jp/o/image/SIG=11sdatv5i/EXP=1324191879;_ylc=X3IDMgRmc3QDMARpZHgDMARvaWQDQU5kOUdjUnhnTV9lSDVsYnZTSjhRV0NSV1BNQjVWQUwwOENoTDFDYVlDcWdMYUpBTUkxQ0toUE5FX0U3MGVYZgRwAzQ0T1A0NE9ENDRPVTQ0Tzg0NEd1NUxxSTVvU2YEcG9zAzE1BHNlYwNzaHcEc2xrA3Jp/*-http%3A/suezoh.up.seesaa.net/image/pg.jpg"/>
          <p:cNvPicPr>
            <a:picLocks noChangeAspect="1" noChangeArrowheads="1"/>
          </p:cNvPicPr>
          <p:nvPr/>
        </p:nvPicPr>
        <p:blipFill>
          <a:blip r:embed="rId3" cstate="print"/>
          <a:srcRect b="26531"/>
          <a:stretch>
            <a:fillRect/>
          </a:stretch>
        </p:blipFill>
        <p:spPr bwMode="auto">
          <a:xfrm>
            <a:off x="428596" y="4357694"/>
            <a:ext cx="3881433" cy="1630202"/>
          </a:xfrm>
          <a:prstGeom prst="rect">
            <a:avLst/>
          </a:prstGeom>
          <a:noFill/>
        </p:spPr>
      </p:pic>
      <p:pic>
        <p:nvPicPr>
          <p:cNvPr id="21" name="Picture 5"/>
          <p:cNvPicPr>
            <a:picLocks noChangeAspect="1" noChangeArrowheads="1"/>
          </p:cNvPicPr>
          <p:nvPr/>
        </p:nvPicPr>
        <p:blipFill>
          <a:blip r:embed="rId4" cstate="print"/>
          <a:srcRect/>
          <a:stretch>
            <a:fillRect/>
          </a:stretch>
        </p:blipFill>
        <p:spPr bwMode="auto">
          <a:xfrm>
            <a:off x="4572000" y="4357694"/>
            <a:ext cx="3829449" cy="1617493"/>
          </a:xfrm>
          <a:prstGeom prst="rect">
            <a:avLst/>
          </a:prstGeom>
          <a:noFill/>
          <a:ln w="9525">
            <a:noFill/>
            <a:miter lim="800000"/>
            <a:headEnd/>
            <a:tailEnd/>
          </a:ln>
          <a:effectLst/>
        </p:spPr>
      </p:pic>
      <p:sp>
        <p:nvSpPr>
          <p:cNvPr id="10" name="テキスト ボックス 9"/>
          <p:cNvSpPr txBox="1"/>
          <p:nvPr/>
        </p:nvSpPr>
        <p:spPr>
          <a:xfrm>
            <a:off x="357158" y="2143116"/>
            <a:ext cx="5357850" cy="400110"/>
          </a:xfrm>
          <a:prstGeom prst="rect">
            <a:avLst/>
          </a:prstGeom>
          <a:solidFill>
            <a:srgbClr val="FFCCCC"/>
          </a:solidFill>
        </p:spPr>
        <p:txBody>
          <a:bodyPr wrap="square" rtlCol="0">
            <a:spAutoFit/>
          </a:bodyPr>
          <a:lstStyle/>
          <a:p>
            <a:pPr algn="ctr"/>
            <a:r>
              <a:rPr kumimoji="1" lang="ja-JP" altLang="en-US" sz="2000" dirty="0" smtClean="0">
                <a:latin typeface="HGP創英角ｺﾞｼｯｸUB" pitchFamily="50" charset="-128"/>
                <a:ea typeface="HGP創英角ｺﾞｼｯｸUB" pitchFamily="50" charset="-128"/>
              </a:rPr>
              <a:t>商品</a:t>
            </a:r>
            <a:r>
              <a:rPr lang="ja-JP" altLang="en-US" sz="2000" dirty="0" smtClean="0">
                <a:latin typeface="HGP創英角ｺﾞｼｯｸUB" pitchFamily="50" charset="-128"/>
                <a:ea typeface="HGP創英角ｺﾞｼｯｸUB" pitchFamily="50" charset="-128"/>
              </a:rPr>
              <a:t>概念</a:t>
            </a:r>
            <a:r>
              <a:rPr kumimoji="1" lang="ja-JP" altLang="en-US" sz="2000" dirty="0" smtClean="0">
                <a:latin typeface="HGP創英角ｺﾞｼｯｸUB" pitchFamily="50" charset="-128"/>
                <a:ea typeface="HGP創英角ｺﾞｼｯｸUB" pitchFamily="50" charset="-128"/>
              </a:rPr>
              <a:t>は明確だが、</a:t>
            </a:r>
            <a:r>
              <a:rPr lang="ja-JP" altLang="en-US" sz="2000" dirty="0" smtClean="0">
                <a:latin typeface="HGP創英角ｺﾞｼｯｸUB" pitchFamily="50" charset="-128"/>
                <a:ea typeface="HGP創英角ｺﾞｼｯｸUB" pitchFamily="50" charset="-128"/>
              </a:rPr>
              <a:t>ブランド名</a:t>
            </a:r>
            <a:r>
              <a:rPr kumimoji="1" lang="ja-JP" altLang="en-US" sz="2000" dirty="0" smtClean="0">
                <a:latin typeface="HGP創英角ｺﾞｼｯｸUB" pitchFamily="50" charset="-128"/>
                <a:ea typeface="HGP創英角ｺﾞｼｯｸUB" pitchFamily="50" charset="-128"/>
              </a:rPr>
              <a:t>が不明確</a:t>
            </a:r>
            <a:endParaRPr kumimoji="1" lang="ja-JP" altLang="en-US" sz="2000" dirty="0">
              <a:latin typeface="HGP創英角ｺﾞｼｯｸUB" pitchFamily="50" charset="-128"/>
              <a:ea typeface="HGP創英角ｺﾞｼｯｸUB" pitchFamily="50" charset="-128"/>
            </a:endParaRPr>
          </a:p>
        </p:txBody>
      </p:sp>
      <p:sp>
        <p:nvSpPr>
          <p:cNvPr id="11" name="正方形/長方形 10"/>
          <p:cNvSpPr/>
          <p:nvPr/>
        </p:nvSpPr>
        <p:spPr>
          <a:xfrm>
            <a:off x="714348" y="3286124"/>
            <a:ext cx="2643206" cy="714380"/>
          </a:xfrm>
          <a:prstGeom prst="rect">
            <a:avLst/>
          </a:prstGeom>
          <a:solidFill>
            <a:schemeClr val="bg1"/>
          </a:solidFill>
          <a:ln w="38100">
            <a:solidFill>
              <a:srgbClr val="FF7C80"/>
            </a:solidFill>
          </a:ln>
        </p:spPr>
        <p:style>
          <a:lnRef idx="2">
            <a:schemeClr val="accent1"/>
          </a:lnRef>
          <a:fillRef idx="1">
            <a:schemeClr val="lt1"/>
          </a:fillRef>
          <a:effectRef idx="0">
            <a:schemeClr val="accent1"/>
          </a:effectRef>
          <a:fontRef idx="minor">
            <a:schemeClr val="dk1"/>
          </a:fontRef>
        </p:style>
        <p:txBody>
          <a:bodyPr rtlCol="0" anchor="ctr"/>
          <a:lstStyle/>
          <a:p>
            <a:pPr lvl="0" algn="ctr"/>
            <a:r>
              <a:rPr lang="ja-JP" altLang="en-US" dirty="0">
                <a:solidFill>
                  <a:schemeClr val="tx1"/>
                </a:solidFill>
                <a:latin typeface="HGP創英角ｺﾞｼｯｸUB" pitchFamily="50" charset="-128"/>
                <a:ea typeface="HGP創英角ｺﾞｼｯｸUB" pitchFamily="50" charset="-128"/>
              </a:rPr>
              <a:t>情報を隠している</a:t>
            </a:r>
            <a:r>
              <a:rPr lang="ja-JP" altLang="en-US" dirty="0" smtClean="0">
                <a:solidFill>
                  <a:schemeClr val="tx1"/>
                </a:solidFill>
                <a:latin typeface="HGP創英角ｺﾞｼｯｸUB" pitchFamily="50" charset="-128"/>
                <a:ea typeface="HGP創英角ｺﾞｼｯｸUB" pitchFamily="50" charset="-128"/>
              </a:rPr>
              <a:t>とき</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12" name="正方形/長方形 11"/>
          <p:cNvSpPr/>
          <p:nvPr/>
        </p:nvSpPr>
        <p:spPr>
          <a:xfrm>
            <a:off x="4857752" y="3286124"/>
            <a:ext cx="2857520" cy="714380"/>
          </a:xfrm>
          <a:prstGeom prst="rect">
            <a:avLst/>
          </a:prstGeom>
          <a:solidFill>
            <a:srgbClr val="FFCCCC"/>
          </a:solidFill>
          <a:ln w="381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prstClr val="black"/>
                </a:solidFill>
                <a:latin typeface="HGP創英角ｺﾞｼｯｸUB" pitchFamily="50" charset="-128"/>
                <a:ea typeface="HGP創英角ｺﾞｼｯｸUB" pitchFamily="50" charset="-128"/>
              </a:rPr>
              <a:t>情報を開示した時</a:t>
            </a:r>
            <a:endParaRPr kumimoji="1" lang="ja-JP" altLang="en-US" dirty="0">
              <a:latin typeface="HGP創英角ｺﾞｼｯｸUB" pitchFamily="50" charset="-128"/>
              <a:ea typeface="HGP創英角ｺﾞｼｯｸUB" pitchFamily="50"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285720" y="1643050"/>
            <a:ext cx="8572560" cy="50006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latin typeface="+mn-ea"/>
              </a:rPr>
              <a:t>ティーザー広告の具体例②</a:t>
            </a:r>
            <a:endParaRPr kumimoji="1" lang="ja-JP" altLang="en-US" dirty="0">
              <a:latin typeface="+mn-ea"/>
            </a:endParaRPr>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18</a:t>
            </a:fld>
            <a:endParaRPr kumimoji="1" lang="ja-JP" altLang="en-US" dirty="0">
              <a:solidFill>
                <a:schemeClr val="tx1"/>
              </a:solidFill>
            </a:endParaRPr>
          </a:p>
        </p:txBody>
      </p:sp>
      <p:sp>
        <p:nvSpPr>
          <p:cNvPr id="9" name="テキスト ボックス 8"/>
          <p:cNvSpPr txBox="1"/>
          <p:nvPr/>
        </p:nvSpPr>
        <p:spPr>
          <a:xfrm>
            <a:off x="357158" y="2143116"/>
            <a:ext cx="5357850" cy="400110"/>
          </a:xfrm>
          <a:prstGeom prst="rect">
            <a:avLst/>
          </a:prstGeom>
          <a:solidFill>
            <a:schemeClr val="accent5">
              <a:lumMod val="20000"/>
              <a:lumOff val="80000"/>
            </a:schemeClr>
          </a:solidFill>
        </p:spPr>
        <p:txBody>
          <a:bodyPr wrap="square" rtlCol="0">
            <a:spAutoFit/>
          </a:bodyPr>
          <a:lstStyle/>
          <a:p>
            <a:pPr algn="ctr"/>
            <a:r>
              <a:rPr kumimoji="1" lang="ja-JP" altLang="en-US" sz="2000" dirty="0" smtClean="0">
                <a:latin typeface="HGP創英角ｺﾞｼｯｸUB" pitchFamily="50" charset="-128"/>
                <a:ea typeface="HGP創英角ｺﾞｼｯｸUB" pitchFamily="50" charset="-128"/>
              </a:rPr>
              <a:t>ブランド名は明確だが、商品</a:t>
            </a:r>
            <a:r>
              <a:rPr lang="ja-JP" altLang="en-US" sz="2000" dirty="0" smtClean="0">
                <a:latin typeface="HGP創英角ｺﾞｼｯｸUB" pitchFamily="50" charset="-128"/>
                <a:ea typeface="HGP創英角ｺﾞｼｯｸUB" pitchFamily="50" charset="-128"/>
              </a:rPr>
              <a:t>概念</a:t>
            </a:r>
            <a:r>
              <a:rPr kumimoji="1" lang="ja-JP" altLang="en-US" sz="2000" dirty="0" smtClean="0">
                <a:latin typeface="HGP創英角ｺﾞｼｯｸUB" pitchFamily="50" charset="-128"/>
                <a:ea typeface="HGP創英角ｺﾞｼｯｸUB" pitchFamily="50" charset="-128"/>
              </a:rPr>
              <a:t>が不明確</a:t>
            </a:r>
            <a:endParaRPr kumimoji="1" lang="ja-JP" altLang="en-US" sz="2000" dirty="0">
              <a:latin typeface="HGP創英角ｺﾞｼｯｸUB" pitchFamily="50" charset="-128"/>
              <a:ea typeface="HGP創英角ｺﾞｼｯｸUB" pitchFamily="50" charset="-128"/>
            </a:endParaRPr>
          </a:p>
        </p:txBody>
      </p:sp>
      <p:pic>
        <p:nvPicPr>
          <p:cNvPr id="10" name="図 9" descr="リモコン２.jpg"/>
          <p:cNvPicPr>
            <a:picLocks noChangeAspect="1"/>
          </p:cNvPicPr>
          <p:nvPr/>
        </p:nvPicPr>
        <p:blipFill>
          <a:blip r:embed="rId3" cstate="print"/>
          <a:stretch>
            <a:fillRect/>
          </a:stretch>
        </p:blipFill>
        <p:spPr>
          <a:xfrm>
            <a:off x="4357686" y="4214818"/>
            <a:ext cx="3571900" cy="1966027"/>
          </a:xfrm>
          <a:prstGeom prst="rect">
            <a:avLst/>
          </a:prstGeom>
        </p:spPr>
      </p:pic>
      <p:sp>
        <p:nvSpPr>
          <p:cNvPr id="11" name="正方形/長方形 10"/>
          <p:cNvSpPr/>
          <p:nvPr/>
        </p:nvSpPr>
        <p:spPr>
          <a:xfrm>
            <a:off x="714348" y="3286124"/>
            <a:ext cx="2643206" cy="714380"/>
          </a:xfrm>
          <a:prstGeom prst="rect">
            <a:avLst/>
          </a:prstGeom>
          <a:solidFill>
            <a:schemeClr val="bg1"/>
          </a:solidFill>
          <a:ln w="38100">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lvl="0" algn="ctr"/>
            <a:r>
              <a:rPr lang="ja-JP" altLang="en-US" dirty="0">
                <a:solidFill>
                  <a:schemeClr val="tx1"/>
                </a:solidFill>
                <a:latin typeface="HGP創英角ｺﾞｼｯｸUB" pitchFamily="50" charset="-128"/>
                <a:ea typeface="HGP創英角ｺﾞｼｯｸUB" pitchFamily="50" charset="-128"/>
              </a:rPr>
              <a:t>情報を隠している</a:t>
            </a:r>
            <a:r>
              <a:rPr lang="ja-JP" altLang="en-US" dirty="0" smtClean="0">
                <a:solidFill>
                  <a:schemeClr val="tx1"/>
                </a:solidFill>
                <a:latin typeface="HGP創英角ｺﾞｼｯｸUB" pitchFamily="50" charset="-128"/>
                <a:ea typeface="HGP創英角ｺﾞｼｯｸUB" pitchFamily="50" charset="-128"/>
              </a:rPr>
              <a:t>とき</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12" name="正方形/長方形 11"/>
          <p:cNvSpPr/>
          <p:nvPr/>
        </p:nvSpPr>
        <p:spPr>
          <a:xfrm>
            <a:off x="4857752" y="3286124"/>
            <a:ext cx="2857520" cy="714380"/>
          </a:xfrm>
          <a:prstGeom prst="rect">
            <a:avLst/>
          </a:prstGeom>
          <a:solidFill>
            <a:schemeClr val="accent5">
              <a:lumMod val="20000"/>
              <a:lumOff val="80000"/>
            </a:schemeClr>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prstClr val="black"/>
                </a:solidFill>
                <a:latin typeface="HGP創英角ｺﾞｼｯｸUB" pitchFamily="50" charset="-128"/>
                <a:ea typeface="HGP創英角ｺﾞｼｯｸUB" pitchFamily="50" charset="-128"/>
              </a:rPr>
              <a:t>情報を開示した時</a:t>
            </a:r>
            <a:endParaRPr kumimoji="1" lang="ja-JP" altLang="en-US" dirty="0">
              <a:latin typeface="HGP創英角ｺﾞｼｯｸUB" pitchFamily="50" charset="-128"/>
              <a:ea typeface="HGP創英角ｺﾞｼｯｸUB" pitchFamily="50" charset="-128"/>
            </a:endParaRPr>
          </a:p>
        </p:txBody>
      </p:sp>
      <p:pic>
        <p:nvPicPr>
          <p:cNvPr id="14" name="図 13" descr="リモコン１.jpg"/>
          <p:cNvPicPr>
            <a:picLocks noChangeAspect="1"/>
          </p:cNvPicPr>
          <p:nvPr/>
        </p:nvPicPr>
        <p:blipFill>
          <a:blip r:embed="rId4" cstate="print"/>
          <a:srcRect l="14582" r="13833" b="31742"/>
          <a:stretch>
            <a:fillRect/>
          </a:stretch>
        </p:blipFill>
        <p:spPr>
          <a:xfrm>
            <a:off x="714348" y="4214818"/>
            <a:ext cx="2857520" cy="2169599"/>
          </a:xfrm>
          <a:prstGeom prst="rect">
            <a:avLst/>
          </a:prstGeom>
          <a:ln>
            <a:solidFill>
              <a:schemeClr val="tx1"/>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285720" y="1643050"/>
            <a:ext cx="8572560" cy="50006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ティーザー広告の具体例③</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19</a:t>
            </a:fld>
            <a:endParaRPr kumimoji="1" lang="ja-JP" altLang="en-US" dirty="0">
              <a:solidFill>
                <a:schemeClr val="tx1"/>
              </a:solidFill>
            </a:endParaRPr>
          </a:p>
        </p:txBody>
      </p:sp>
      <p:pic>
        <p:nvPicPr>
          <p:cNvPr id="11" name="図 10" descr="image_01.jpg"/>
          <p:cNvPicPr>
            <a:picLocks noChangeAspect="1"/>
          </p:cNvPicPr>
          <p:nvPr/>
        </p:nvPicPr>
        <p:blipFill>
          <a:blip r:embed="rId2" cstate="print"/>
          <a:srcRect l="18382" t="23529" r="17279" b="26471"/>
          <a:stretch>
            <a:fillRect/>
          </a:stretch>
        </p:blipFill>
        <p:spPr>
          <a:xfrm>
            <a:off x="4714876" y="4357694"/>
            <a:ext cx="3382799" cy="1643074"/>
          </a:xfrm>
          <a:prstGeom prst="rect">
            <a:avLst/>
          </a:prstGeom>
        </p:spPr>
      </p:pic>
      <p:sp>
        <p:nvSpPr>
          <p:cNvPr id="15" name="テキスト ボックス 14"/>
          <p:cNvSpPr txBox="1"/>
          <p:nvPr/>
        </p:nvSpPr>
        <p:spPr>
          <a:xfrm>
            <a:off x="357158" y="2143116"/>
            <a:ext cx="5357850" cy="400110"/>
          </a:xfrm>
          <a:prstGeom prst="rect">
            <a:avLst/>
          </a:prstGeom>
          <a:solidFill>
            <a:srgbClr val="FFFF66"/>
          </a:solidFill>
        </p:spPr>
        <p:txBody>
          <a:bodyPr wrap="square" rtlCol="0">
            <a:spAutoFit/>
          </a:bodyPr>
          <a:lstStyle/>
          <a:p>
            <a:pPr algn="ctr"/>
            <a:r>
              <a:rPr kumimoji="1" lang="ja-JP" altLang="en-US" sz="2000" dirty="0" smtClean="0">
                <a:latin typeface="HGP創英角ｺﾞｼｯｸUB" pitchFamily="50" charset="-128"/>
                <a:ea typeface="HGP創英角ｺﾞｼｯｸUB" pitchFamily="50" charset="-128"/>
              </a:rPr>
              <a:t>商品</a:t>
            </a:r>
            <a:r>
              <a:rPr lang="ja-JP" altLang="en-US" sz="2000" dirty="0" smtClean="0">
                <a:latin typeface="HGP創英角ｺﾞｼｯｸUB" pitchFamily="50" charset="-128"/>
                <a:ea typeface="HGP創英角ｺﾞｼｯｸUB" pitchFamily="50" charset="-128"/>
              </a:rPr>
              <a:t>概念</a:t>
            </a:r>
            <a:r>
              <a:rPr kumimoji="1" lang="ja-JP" altLang="en-US" sz="2000" dirty="0" smtClean="0">
                <a:latin typeface="HGP創英角ｺﾞｼｯｸUB" pitchFamily="50" charset="-128"/>
                <a:ea typeface="HGP創英角ｺﾞｼｯｸUB" pitchFamily="50" charset="-128"/>
              </a:rPr>
              <a:t>・ブランド名が共に不明確</a:t>
            </a:r>
            <a:endParaRPr kumimoji="1" lang="ja-JP" altLang="en-US" sz="2000" dirty="0">
              <a:latin typeface="HGP創英角ｺﾞｼｯｸUB" pitchFamily="50" charset="-128"/>
              <a:ea typeface="HGP創英角ｺﾞｼｯｸUB" pitchFamily="50" charset="-128"/>
            </a:endParaRPr>
          </a:p>
        </p:txBody>
      </p:sp>
      <p:sp>
        <p:nvSpPr>
          <p:cNvPr id="16" name="正方形/長方形 15"/>
          <p:cNvSpPr/>
          <p:nvPr/>
        </p:nvSpPr>
        <p:spPr>
          <a:xfrm>
            <a:off x="714348" y="3286124"/>
            <a:ext cx="2643206" cy="714380"/>
          </a:xfrm>
          <a:prstGeom prst="rect">
            <a:avLst/>
          </a:prstGeom>
          <a:solidFill>
            <a:schemeClr val="bg1"/>
          </a:solidFill>
          <a:ln w="381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lvl="0" algn="ctr"/>
            <a:r>
              <a:rPr lang="ja-JP" altLang="en-US" dirty="0">
                <a:solidFill>
                  <a:schemeClr val="tx1"/>
                </a:solidFill>
                <a:latin typeface="HGP創英角ｺﾞｼｯｸUB" pitchFamily="50" charset="-128"/>
                <a:ea typeface="HGP創英角ｺﾞｼｯｸUB" pitchFamily="50" charset="-128"/>
              </a:rPr>
              <a:t>情報を隠している</a:t>
            </a:r>
            <a:r>
              <a:rPr lang="ja-JP" altLang="en-US" dirty="0" smtClean="0">
                <a:solidFill>
                  <a:schemeClr val="tx1"/>
                </a:solidFill>
                <a:latin typeface="HGP創英角ｺﾞｼｯｸUB" pitchFamily="50" charset="-128"/>
                <a:ea typeface="HGP創英角ｺﾞｼｯｸUB" pitchFamily="50" charset="-128"/>
              </a:rPr>
              <a:t>とき</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17" name="正方形/長方形 16"/>
          <p:cNvSpPr/>
          <p:nvPr/>
        </p:nvSpPr>
        <p:spPr>
          <a:xfrm>
            <a:off x="4857752" y="3286124"/>
            <a:ext cx="2857520" cy="714380"/>
          </a:xfrm>
          <a:prstGeom prst="rect">
            <a:avLst/>
          </a:prstGeom>
          <a:solidFill>
            <a:schemeClr val="accent6">
              <a:lumMod val="20000"/>
              <a:lumOff val="80000"/>
            </a:schemeClr>
          </a:solid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prstClr val="black"/>
                </a:solidFill>
                <a:latin typeface="HGP創英角ｺﾞｼｯｸUB" pitchFamily="50" charset="-128"/>
                <a:ea typeface="HGP創英角ｺﾞｼｯｸUB" pitchFamily="50" charset="-128"/>
              </a:rPr>
              <a:t>情報を開示した時</a:t>
            </a:r>
            <a:endParaRPr kumimoji="1" lang="ja-JP" altLang="en-US" dirty="0">
              <a:latin typeface="HGP創英角ｺﾞｼｯｸUB" pitchFamily="50" charset="-128"/>
              <a:ea typeface="HGP創英角ｺﾞｼｯｸUB" pitchFamily="50" charset="-128"/>
            </a:endParaRPr>
          </a:p>
        </p:txBody>
      </p:sp>
      <p:pic>
        <p:nvPicPr>
          <p:cNvPr id="57346" name="Picture 2" descr="https://blog.so-net.ne.jp/_images/blog/_814/sasshi-lf/QP.JPG"/>
          <p:cNvPicPr>
            <a:picLocks noChangeAspect="1" noChangeArrowheads="1"/>
          </p:cNvPicPr>
          <p:nvPr/>
        </p:nvPicPr>
        <p:blipFill>
          <a:blip r:embed="rId3" cstate="print"/>
          <a:srcRect/>
          <a:stretch>
            <a:fillRect/>
          </a:stretch>
        </p:blipFill>
        <p:spPr bwMode="auto">
          <a:xfrm>
            <a:off x="500034" y="4286256"/>
            <a:ext cx="3357586" cy="169009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目次</a:t>
            </a:r>
            <a:endParaRPr kumimoji="1" lang="ja-JP" altLang="en-US" dirty="0"/>
          </a:p>
        </p:txBody>
      </p:sp>
      <p:sp>
        <p:nvSpPr>
          <p:cNvPr id="4" name="コンテンツ プレースホルダ 3"/>
          <p:cNvSpPr>
            <a:spLocks noGrp="1"/>
          </p:cNvSpPr>
          <p:nvPr>
            <p:ph idx="1"/>
          </p:nvPr>
        </p:nvSpPr>
        <p:spPr>
          <a:xfrm>
            <a:off x="457200" y="1600200"/>
            <a:ext cx="8229600" cy="4972072"/>
          </a:xfrm>
        </p:spPr>
        <p:txBody>
          <a:bodyPr>
            <a:normAutofit fontScale="62500" lnSpcReduction="20000"/>
          </a:bodyPr>
          <a:lstStyle/>
          <a:p>
            <a:r>
              <a:rPr kumimoji="1" lang="en-US" altLang="ja-JP" dirty="0" smtClean="0"/>
              <a:t>1.</a:t>
            </a:r>
            <a:r>
              <a:rPr kumimoji="1" lang="ja-JP" altLang="en-US" dirty="0" smtClean="0"/>
              <a:t>　  </a:t>
            </a:r>
            <a:r>
              <a:rPr lang="ja-JP" altLang="en-US" dirty="0" smtClean="0"/>
              <a:t>現状</a:t>
            </a:r>
            <a:r>
              <a:rPr lang="ja-JP" altLang="en-US" dirty="0" smtClean="0"/>
              <a:t>分析</a:t>
            </a:r>
            <a:endParaRPr kumimoji="1" lang="en-US" altLang="ja-JP" dirty="0" smtClean="0"/>
          </a:p>
          <a:p>
            <a:r>
              <a:rPr lang="en-US" altLang="ja-JP" dirty="0" smtClean="0"/>
              <a:t>2. </a:t>
            </a:r>
            <a:r>
              <a:rPr lang="ja-JP" altLang="en-US" dirty="0" smtClean="0"/>
              <a:t>　 理解とは</a:t>
            </a:r>
            <a:r>
              <a:rPr lang="ja-JP" altLang="en-US" dirty="0" smtClean="0"/>
              <a:t>？</a:t>
            </a:r>
            <a:endParaRPr lang="en-US" altLang="ja-JP" dirty="0" smtClean="0"/>
          </a:p>
          <a:p>
            <a:r>
              <a:rPr kumimoji="1" lang="en-US" altLang="ja-JP" dirty="0" smtClean="0"/>
              <a:t>3.</a:t>
            </a:r>
            <a:r>
              <a:rPr kumimoji="1" lang="ja-JP" altLang="en-US" dirty="0" smtClean="0"/>
              <a:t>　  </a:t>
            </a:r>
            <a:r>
              <a:rPr kumimoji="1" lang="ja-JP" altLang="en-US" dirty="0" smtClean="0"/>
              <a:t>理解について</a:t>
            </a:r>
            <a:endParaRPr kumimoji="1" lang="en-US" altLang="ja-JP" dirty="0" smtClean="0"/>
          </a:p>
          <a:p>
            <a:r>
              <a:rPr lang="en-US" altLang="ja-JP" dirty="0" smtClean="0"/>
              <a:t>4</a:t>
            </a:r>
            <a:r>
              <a:rPr lang="en-US" altLang="ja-JP" dirty="0" smtClean="0"/>
              <a:t>.</a:t>
            </a:r>
            <a:r>
              <a:rPr lang="ja-JP" altLang="en-US" dirty="0" smtClean="0"/>
              <a:t>　  問題提起</a:t>
            </a:r>
            <a:endParaRPr kumimoji="1" lang="en-US" altLang="ja-JP" dirty="0" smtClean="0"/>
          </a:p>
          <a:p>
            <a:r>
              <a:rPr lang="en-US" altLang="ja-JP" dirty="0" smtClean="0"/>
              <a:t>5</a:t>
            </a:r>
            <a:r>
              <a:rPr kumimoji="1" lang="en-US" altLang="ja-JP" dirty="0" smtClean="0"/>
              <a:t>.</a:t>
            </a:r>
            <a:r>
              <a:rPr kumimoji="1" lang="ja-JP" altLang="en-US" dirty="0" smtClean="0"/>
              <a:t>　  研究意義 </a:t>
            </a:r>
            <a:endParaRPr kumimoji="1" lang="en-US" altLang="ja-JP" dirty="0" smtClean="0"/>
          </a:p>
          <a:p>
            <a:r>
              <a:rPr lang="en-US" altLang="ja-JP" dirty="0" smtClean="0"/>
              <a:t>6.</a:t>
            </a:r>
            <a:r>
              <a:rPr lang="ja-JP" altLang="en-US" dirty="0" smtClean="0"/>
              <a:t>　 ティーザー広告の</a:t>
            </a:r>
            <a:r>
              <a:rPr lang="ja-JP" altLang="en-US" dirty="0" smtClean="0"/>
              <a:t>具体例</a:t>
            </a:r>
            <a:endParaRPr lang="en-US" altLang="ja-JP" dirty="0" smtClean="0"/>
          </a:p>
          <a:p>
            <a:r>
              <a:rPr lang="en-US" altLang="ja-JP" dirty="0" smtClean="0"/>
              <a:t>7</a:t>
            </a:r>
            <a:r>
              <a:rPr kumimoji="1" lang="en-US" altLang="ja-JP" dirty="0" smtClean="0"/>
              <a:t>.</a:t>
            </a:r>
            <a:r>
              <a:rPr kumimoji="1" lang="ja-JP" altLang="en-US" dirty="0" smtClean="0"/>
              <a:t>　</a:t>
            </a:r>
            <a:r>
              <a:rPr lang="ja-JP" altLang="en-US" dirty="0" smtClean="0"/>
              <a:t>  定義 </a:t>
            </a:r>
            <a:endParaRPr kumimoji="1" lang="en-US" altLang="ja-JP" dirty="0" smtClean="0"/>
          </a:p>
          <a:p>
            <a:r>
              <a:rPr lang="en-US" altLang="ja-JP" dirty="0" smtClean="0"/>
              <a:t>8</a:t>
            </a:r>
            <a:r>
              <a:rPr lang="en-US" altLang="ja-JP" dirty="0" smtClean="0"/>
              <a:t>.</a:t>
            </a:r>
            <a:r>
              <a:rPr lang="ja-JP" altLang="en-US" dirty="0" smtClean="0"/>
              <a:t>　  消費者要因 </a:t>
            </a:r>
            <a:endParaRPr lang="en-US" altLang="ja-JP" dirty="0" smtClean="0"/>
          </a:p>
          <a:p>
            <a:r>
              <a:rPr lang="en-US" altLang="ja-JP" dirty="0" smtClean="0"/>
              <a:t>9</a:t>
            </a:r>
            <a:r>
              <a:rPr lang="en-US" altLang="ja-JP" dirty="0" smtClean="0"/>
              <a:t>.</a:t>
            </a:r>
            <a:r>
              <a:rPr lang="ja-JP" altLang="en-US" dirty="0" smtClean="0"/>
              <a:t>　</a:t>
            </a:r>
            <a:r>
              <a:rPr lang="ja-JP" altLang="en-US" dirty="0" smtClean="0"/>
              <a:t> </a:t>
            </a:r>
            <a:r>
              <a:rPr lang="ja-JP" altLang="en-US" dirty="0" smtClean="0"/>
              <a:t> 仮説</a:t>
            </a:r>
            <a:r>
              <a:rPr lang="ja-JP" altLang="en-US" dirty="0" smtClean="0"/>
              <a:t>の導出</a:t>
            </a:r>
            <a:endParaRPr lang="en-US" altLang="ja-JP" dirty="0" smtClean="0"/>
          </a:p>
          <a:p>
            <a:r>
              <a:rPr lang="en-US" altLang="ja-JP" dirty="0" smtClean="0"/>
              <a:t>10</a:t>
            </a:r>
            <a:r>
              <a:rPr kumimoji="1" lang="en-US" altLang="ja-JP" dirty="0" smtClean="0"/>
              <a:t>.</a:t>
            </a:r>
            <a:r>
              <a:rPr kumimoji="1" lang="ja-JP" altLang="en-US" dirty="0" smtClean="0"/>
              <a:t>　</a:t>
            </a:r>
            <a:r>
              <a:rPr lang="ja-JP" altLang="en-US" dirty="0" smtClean="0"/>
              <a:t> </a:t>
            </a:r>
            <a:r>
              <a:rPr lang="ja-JP" altLang="en-US" dirty="0" smtClean="0"/>
              <a:t>仮説</a:t>
            </a:r>
            <a:endParaRPr kumimoji="1" lang="en-US" altLang="ja-JP" dirty="0" smtClean="0"/>
          </a:p>
          <a:p>
            <a:r>
              <a:rPr lang="en-US" altLang="ja-JP" dirty="0" smtClean="0"/>
              <a:t>11.</a:t>
            </a:r>
            <a:r>
              <a:rPr lang="ja-JP" altLang="en-US" dirty="0" smtClean="0"/>
              <a:t>　</a:t>
            </a:r>
            <a:r>
              <a:rPr lang="ja-JP" altLang="en-US" dirty="0" smtClean="0"/>
              <a:t>調査内容</a:t>
            </a:r>
            <a:endParaRPr lang="en-US" altLang="ja-JP" dirty="0" smtClean="0"/>
          </a:p>
          <a:p>
            <a:r>
              <a:rPr kumimoji="1" lang="en-US" altLang="ja-JP" dirty="0" smtClean="0"/>
              <a:t>12.</a:t>
            </a:r>
            <a:r>
              <a:rPr kumimoji="1" lang="ja-JP" altLang="en-US" dirty="0" smtClean="0"/>
              <a:t>　</a:t>
            </a:r>
            <a:r>
              <a:rPr kumimoji="1" lang="ja-JP" altLang="en-US" dirty="0" smtClean="0"/>
              <a:t>検証</a:t>
            </a:r>
            <a:endParaRPr kumimoji="1" lang="en-US" altLang="ja-JP" dirty="0" smtClean="0"/>
          </a:p>
          <a:p>
            <a:r>
              <a:rPr lang="en-US" altLang="ja-JP" dirty="0" smtClean="0"/>
              <a:t>13.   </a:t>
            </a:r>
            <a:r>
              <a:rPr lang="ja-JP" altLang="en-US" dirty="0" smtClean="0"/>
              <a:t>学術的インプリケーション</a:t>
            </a:r>
            <a:endParaRPr lang="en-US" altLang="ja-JP" dirty="0" smtClean="0"/>
          </a:p>
          <a:p>
            <a:r>
              <a:rPr lang="en-US" altLang="ja-JP" dirty="0" smtClean="0"/>
              <a:t>14.</a:t>
            </a:r>
            <a:r>
              <a:rPr lang="ja-JP" altLang="en-US" dirty="0" smtClean="0"/>
              <a:t>　</a:t>
            </a:r>
            <a:r>
              <a:rPr lang="ja-JP" altLang="en-US" dirty="0" smtClean="0"/>
              <a:t>実務的インプリケーション</a:t>
            </a:r>
            <a:endParaRPr lang="en-US" altLang="ja-JP" dirty="0" smtClean="0"/>
          </a:p>
          <a:p>
            <a:r>
              <a:rPr kumimoji="1" lang="en-US" altLang="ja-JP" dirty="0" smtClean="0"/>
              <a:t>15.</a:t>
            </a:r>
            <a:r>
              <a:rPr kumimoji="1" lang="ja-JP" altLang="en-US" dirty="0" smtClean="0"/>
              <a:t>　参考文献</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2</a:t>
            </a:fld>
            <a:endParaRPr kumimoji="1" lang="ja-JP" altLang="en-US"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8572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latin typeface="+mn-ea"/>
              </a:rPr>
              <a:t>通常の広告の具体例</a:t>
            </a:r>
            <a:endParaRPr kumimoji="1" lang="ja-JP" altLang="en-US" dirty="0">
              <a:latin typeface="+mn-ea"/>
            </a:endParaRPr>
          </a:p>
        </p:txBody>
      </p:sp>
      <p:sp>
        <p:nvSpPr>
          <p:cNvPr id="4" name="コンテンツ プレースホルダ 3"/>
          <p:cNvSpPr>
            <a:spLocks noGrp="1"/>
          </p:cNvSpPr>
          <p:nvPr>
            <p:ph idx="1"/>
          </p:nvPr>
        </p:nvSpPr>
        <p:spPr/>
        <p:txBody>
          <a:bodyPr>
            <a:normAutofit/>
          </a:bodyPr>
          <a:lstStyle/>
          <a:p>
            <a:pPr>
              <a:buNone/>
            </a:pPr>
            <a:r>
              <a:rPr kumimoji="1" lang="ja-JP" altLang="en-US" sz="3600" dirty="0" smtClean="0">
                <a:latin typeface="HGP創英角ｺﾞｼｯｸUB" pitchFamily="50" charset="-128"/>
                <a:ea typeface="HGP創英角ｺﾞｼｯｸUB" pitchFamily="50" charset="-128"/>
              </a:rPr>
              <a:t>十六茶</a:t>
            </a:r>
            <a:endParaRPr kumimoji="1" lang="ja-JP" altLang="en-US" sz="3600"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20</a:t>
            </a:fld>
            <a:endParaRPr kumimoji="1" lang="ja-JP" altLang="en-US"/>
          </a:p>
        </p:txBody>
      </p:sp>
      <p:pic>
        <p:nvPicPr>
          <p:cNvPr id="24578" name="Picture 2" descr="http://ord.yahoo.co.jp/o/image/SIG=13janifn7/EXP=1323781473;_ylc=X3IDMgRmc3QDMARpZHgDMARvaWQDQU5kOUdjUnE5Yjk1TTRYNzdILXNKZ0hXSnBRQUdHZTlxUlVXU2ZLRVdKOTlvZldlbEpZM1ZzSVBnUW12bzdNBHADNVkyQjVZV3Q2SXkyBHBvcwMxOQRzZWMDc2h3BHNsawNyaQ--/*-http%3A/stat.ameba.jp/user_images/20090331/17/blackmore-rainbow/37/7d/j/o0800050310159478254.jpg"/>
          <p:cNvPicPr>
            <a:picLocks noChangeAspect="1" noChangeArrowheads="1"/>
          </p:cNvPicPr>
          <p:nvPr/>
        </p:nvPicPr>
        <p:blipFill>
          <a:blip r:embed="rId2" cstate="print"/>
          <a:srcRect t="15625" b="6249"/>
          <a:stretch>
            <a:fillRect/>
          </a:stretch>
        </p:blipFill>
        <p:spPr bwMode="auto">
          <a:xfrm>
            <a:off x="1142976" y="2143116"/>
            <a:ext cx="7277100" cy="3571900"/>
          </a:xfrm>
          <a:prstGeom prst="rect">
            <a:avLst/>
          </a:prstGeom>
          <a:noFill/>
        </p:spPr>
      </p:pic>
      <p:sp>
        <p:nvSpPr>
          <p:cNvPr id="6" name="円/楕円 5"/>
          <p:cNvSpPr/>
          <p:nvPr/>
        </p:nvSpPr>
        <p:spPr>
          <a:xfrm>
            <a:off x="2786050" y="4000504"/>
            <a:ext cx="2500330" cy="857256"/>
          </a:xfrm>
          <a:prstGeom prst="ellipse">
            <a:avLst/>
          </a:prstGeom>
          <a:noFill/>
          <a:ln w="38100">
            <a:solidFill>
              <a:srgbClr val="FF0000"/>
            </a:solid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1000100" y="2928934"/>
            <a:ext cx="1071570" cy="2071702"/>
          </a:xfrm>
          <a:prstGeom prst="ellipse">
            <a:avLst/>
          </a:prstGeom>
          <a:noFill/>
          <a:ln w="38100">
            <a:solidFill>
              <a:srgbClr val="FF0000"/>
            </a:solid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p:cNvCxnSpPr>
            <a:endCxn id="7" idx="3"/>
          </p:cNvCxnSpPr>
          <p:nvPr/>
        </p:nvCxnSpPr>
        <p:spPr>
          <a:xfrm rot="5400000" flipH="1" flipV="1">
            <a:off x="748272" y="4734756"/>
            <a:ext cx="446270" cy="37124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85720" y="5143512"/>
            <a:ext cx="2214578"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商品特性</a:t>
            </a:r>
            <a:endParaRPr kumimoji="1" lang="ja-JP" altLang="en-US" dirty="0">
              <a:latin typeface="HGP創英角ｺﾞｼｯｸUB" pitchFamily="50" charset="-128"/>
              <a:ea typeface="HGP創英角ｺﾞｼｯｸUB" pitchFamily="50" charset="-128"/>
            </a:endParaRPr>
          </a:p>
        </p:txBody>
      </p:sp>
      <p:cxnSp>
        <p:nvCxnSpPr>
          <p:cNvPr id="12" name="直線矢印コネクタ 11"/>
          <p:cNvCxnSpPr>
            <a:endCxn id="6" idx="4"/>
          </p:cNvCxnSpPr>
          <p:nvPr/>
        </p:nvCxnSpPr>
        <p:spPr>
          <a:xfrm rot="16200000" flipV="1">
            <a:off x="3732604" y="5161371"/>
            <a:ext cx="642942" cy="3571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643306" y="5500702"/>
            <a:ext cx="1500198"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商品名</a:t>
            </a:r>
            <a:endParaRPr kumimoji="1" lang="ja-JP" altLang="en-US" dirty="0">
              <a:latin typeface="HGP創英角ｺﾞｼｯｸUB" pitchFamily="50" charset="-128"/>
              <a:ea typeface="HGP創英角ｺﾞｼｯｸUB" pitchFamily="50" charset="-128"/>
            </a:endParaRPr>
          </a:p>
        </p:txBody>
      </p:sp>
      <p:sp>
        <p:nvSpPr>
          <p:cNvPr id="18" name="テキスト ボックス 17"/>
          <p:cNvSpPr txBox="1"/>
          <p:nvPr/>
        </p:nvSpPr>
        <p:spPr>
          <a:xfrm>
            <a:off x="285720" y="5903893"/>
            <a:ext cx="8572560" cy="461665"/>
          </a:xfrm>
          <a:prstGeom prst="rect">
            <a:avLst/>
          </a:prstGeom>
          <a:noFill/>
        </p:spPr>
        <p:txBody>
          <a:bodyPr wrap="square" rtlCol="0">
            <a:spAutoFit/>
          </a:bodyPr>
          <a:lstStyle/>
          <a:p>
            <a:r>
              <a:rPr kumimoji="1" lang="ja-JP" altLang="en-US" sz="2400" dirty="0" smtClean="0">
                <a:solidFill>
                  <a:srgbClr val="FF0000"/>
                </a:solidFill>
                <a:latin typeface="HGP創英角ｺﾞｼｯｸUB" pitchFamily="50" charset="-128"/>
                <a:ea typeface="HGP創英角ｺﾞｼｯｸUB" pitchFamily="50" charset="-128"/>
              </a:rPr>
              <a:t>商品</a:t>
            </a:r>
            <a:r>
              <a:rPr lang="ja-JP" altLang="en-US" sz="2400" dirty="0" smtClean="0">
                <a:solidFill>
                  <a:srgbClr val="FF0000"/>
                </a:solidFill>
                <a:latin typeface="HGP創英角ｺﾞｼｯｸUB" pitchFamily="50" charset="-128"/>
                <a:ea typeface="HGP創英角ｺﾞｼｯｸUB" pitchFamily="50" charset="-128"/>
              </a:rPr>
              <a:t>概念</a:t>
            </a:r>
            <a:r>
              <a:rPr kumimoji="1" lang="ja-JP" altLang="en-US" sz="2400" dirty="0" smtClean="0">
                <a:solidFill>
                  <a:srgbClr val="FF0000"/>
                </a:solidFill>
                <a:latin typeface="HGP創英角ｺﾞｼｯｸUB" pitchFamily="50" charset="-128"/>
                <a:ea typeface="HGP創英角ｺﾞｼｯｸUB" pitchFamily="50" charset="-128"/>
              </a:rPr>
              <a:t>と商品名が消費者に伝わりやすいように表示されている</a:t>
            </a:r>
            <a:endParaRPr kumimoji="1" lang="ja-JP" altLang="en-US" sz="2400" dirty="0">
              <a:solidFill>
                <a:srgbClr val="FF0000"/>
              </a:solidFill>
              <a:latin typeface="HGP創英角ｺﾞｼｯｸUB" pitchFamily="50" charset="-128"/>
              <a:ea typeface="HGP創英角ｺﾞｼｯｸUB" pitchFamily="50" charset="-128"/>
            </a:endParaRPr>
          </a:p>
        </p:txBody>
      </p:sp>
      <p:sp>
        <p:nvSpPr>
          <p:cNvPr id="13" name="円/楕円 12"/>
          <p:cNvSpPr/>
          <p:nvPr/>
        </p:nvSpPr>
        <p:spPr>
          <a:xfrm rot="20596830">
            <a:off x="1466828" y="2101512"/>
            <a:ext cx="1714512" cy="349664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p:nvPr/>
        </p:nvCxnSpPr>
        <p:spPr>
          <a:xfrm rot="10800000" flipV="1">
            <a:off x="2500298" y="2071678"/>
            <a:ext cx="642942" cy="42862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071802" y="1785926"/>
            <a:ext cx="928694"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製品</a:t>
            </a:r>
            <a:endParaRPr kumimoji="1" lang="ja-JP" altLang="en-US" dirty="0">
              <a:latin typeface="HGP創英角ｺﾞｼｯｸUB" pitchFamily="50" charset="-128"/>
              <a:ea typeface="HGP創英角ｺﾞｼｯｸUB"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正方形/長方形 64"/>
          <p:cNvSpPr/>
          <p:nvPr/>
        </p:nvSpPr>
        <p:spPr>
          <a:xfrm>
            <a:off x="214282" y="1643050"/>
            <a:ext cx="8715436" cy="49292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latin typeface="HGP創英角ｺﾞｼｯｸUB" pitchFamily="50" charset="-128"/>
                <a:ea typeface="HGP創英角ｺﾞｼｯｸUB" pitchFamily="50" charset="-128"/>
              </a:rPr>
              <a:t>ティーザー広告の分類</a:t>
            </a:r>
            <a:endParaRPr kumimoji="1" lang="ja-JP" altLang="en-US"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21</a:t>
            </a:fld>
            <a:endParaRPr kumimoji="1" lang="ja-JP" altLang="en-US" dirty="0">
              <a:solidFill>
                <a:schemeClr val="tx1"/>
              </a:solidFill>
            </a:endParaRPr>
          </a:p>
        </p:txBody>
      </p:sp>
      <p:grpSp>
        <p:nvGrpSpPr>
          <p:cNvPr id="4" name="グループ化 63"/>
          <p:cNvGrpSpPr/>
          <p:nvPr/>
        </p:nvGrpSpPr>
        <p:grpSpPr>
          <a:xfrm>
            <a:off x="-214346" y="1928802"/>
            <a:ext cx="9715536" cy="4315148"/>
            <a:chOff x="427372" y="2285992"/>
            <a:chExt cx="8070345" cy="4028284"/>
          </a:xfrm>
        </p:grpSpPr>
        <p:grpSp>
          <p:nvGrpSpPr>
            <p:cNvPr id="5" name="グループ化 61"/>
            <p:cNvGrpSpPr/>
            <p:nvPr/>
          </p:nvGrpSpPr>
          <p:grpSpPr>
            <a:xfrm>
              <a:off x="427372" y="2786058"/>
              <a:ext cx="8070345" cy="3528218"/>
              <a:chOff x="-172920" y="2060848"/>
              <a:chExt cx="9684420" cy="4121273"/>
            </a:xfrm>
          </p:grpSpPr>
          <p:cxnSp>
            <p:nvCxnSpPr>
              <p:cNvPr id="41" name="直線コネクタ 40"/>
              <p:cNvCxnSpPr/>
              <p:nvPr/>
            </p:nvCxnSpPr>
            <p:spPr>
              <a:xfrm rot="5400000">
                <a:off x="3563888" y="2924944"/>
                <a:ext cx="1728192" cy="0"/>
              </a:xfrm>
              <a:prstGeom prst="line">
                <a:avLst/>
              </a:prstGeom>
              <a:ln w="9525" cmpd="sng">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4427984" y="3789040"/>
                <a:ext cx="2952328"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779913" y="5779388"/>
                <a:ext cx="2392335" cy="402733"/>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ブランド無し</a:t>
                </a:r>
                <a:endParaRPr kumimoji="1" lang="ja-JP" altLang="en-US" dirty="0">
                  <a:latin typeface="HGP創英角ｺﾞｼｯｸUB" pitchFamily="50" charset="-128"/>
                  <a:ea typeface="HGP創英角ｺﾞｼｯｸUB" pitchFamily="50" charset="-128"/>
                </a:endParaRPr>
              </a:p>
            </p:txBody>
          </p:sp>
          <p:cxnSp>
            <p:nvCxnSpPr>
              <p:cNvPr id="46" name="直線コネクタ 45"/>
              <p:cNvCxnSpPr/>
              <p:nvPr/>
            </p:nvCxnSpPr>
            <p:spPr>
              <a:xfrm>
                <a:off x="4427984" y="2060848"/>
                <a:ext cx="2952328" cy="0"/>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a:off x="5652120" y="3789040"/>
                <a:ext cx="3456384" cy="0"/>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10800000">
                <a:off x="1547664" y="5517232"/>
                <a:ext cx="5832648" cy="0"/>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rot="5400000">
                <a:off x="647564" y="4617132"/>
                <a:ext cx="1800200" cy="0"/>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rot="5400000" flipH="1" flipV="1">
                <a:off x="647564" y="2960948"/>
                <a:ext cx="1800200" cy="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1547664" y="2060848"/>
                <a:ext cx="2880320" cy="0"/>
              </a:xfrm>
              <a:prstGeom prst="line">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3563888" y="4653136"/>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1547664" y="3789040"/>
                <a:ext cx="2880320" cy="0"/>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54" name="正方形/長方形 53"/>
              <p:cNvSpPr/>
              <p:nvPr/>
            </p:nvSpPr>
            <p:spPr>
              <a:xfrm>
                <a:off x="1571604" y="2143116"/>
                <a:ext cx="3024336" cy="158417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latin typeface="HGP創英角ｺﾞｼｯｸUB" pitchFamily="50" charset="-128"/>
                    <a:ea typeface="HGP創英角ｺﾞｼｯｸUB" pitchFamily="50" charset="-128"/>
                  </a:rPr>
                  <a:t>通常の広告</a:t>
                </a:r>
                <a:endParaRPr kumimoji="1" lang="ja-JP" altLang="en-US" dirty="0">
                  <a:latin typeface="HGP創英角ｺﾞｼｯｸUB" pitchFamily="50" charset="-128"/>
                  <a:ea typeface="HGP創英角ｺﾞｼｯｸUB" pitchFamily="50" charset="-128"/>
                </a:endParaRPr>
              </a:p>
            </p:txBody>
          </p:sp>
          <p:sp>
            <p:nvSpPr>
              <p:cNvPr id="55" name="正方形/長方形 54"/>
              <p:cNvSpPr/>
              <p:nvPr/>
            </p:nvSpPr>
            <p:spPr>
              <a:xfrm>
                <a:off x="1547664" y="3789040"/>
                <a:ext cx="2880320" cy="1728192"/>
              </a:xfrm>
              <a:prstGeom prst="rect">
                <a:avLst/>
              </a:prstGeom>
              <a:solidFill>
                <a:srgbClr val="FF7C80"/>
              </a:solidFill>
              <a:ln w="3810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latin typeface="HGP創英角ｺﾞｼｯｸUB" pitchFamily="50" charset="-128"/>
                    <a:ea typeface="HGP創英角ｺﾞｼｯｸUB" pitchFamily="50" charset="-128"/>
                  </a:rPr>
                  <a:t>ブランド名を隠している広告</a:t>
                </a:r>
                <a:endParaRPr kumimoji="1" lang="en-US" altLang="ja-JP" dirty="0" smtClean="0">
                  <a:latin typeface="HGP創英角ｺﾞｼｯｸUB" pitchFamily="50" charset="-128"/>
                  <a:ea typeface="HGP創英角ｺﾞｼｯｸUB" pitchFamily="50" charset="-128"/>
                </a:endParaRPr>
              </a:p>
              <a:p>
                <a:pPr algn="ctr"/>
                <a:endParaRPr kumimoji="1" lang="ja-JP" altLang="en-US" dirty="0">
                  <a:latin typeface="HGP創英角ｺﾞｼｯｸUB" pitchFamily="50" charset="-128"/>
                  <a:ea typeface="HGP創英角ｺﾞｼｯｸUB" pitchFamily="50" charset="-128"/>
                </a:endParaRPr>
              </a:p>
            </p:txBody>
          </p:sp>
          <p:sp>
            <p:nvSpPr>
              <p:cNvPr id="56" name="正方形/長方形 55"/>
              <p:cNvSpPr/>
              <p:nvPr/>
            </p:nvSpPr>
            <p:spPr>
              <a:xfrm>
                <a:off x="4427984" y="2060848"/>
                <a:ext cx="2952328" cy="1728192"/>
              </a:xfrm>
              <a:prstGeom prst="rect">
                <a:avLst/>
              </a:prstGeom>
              <a:solidFill>
                <a:schemeClr val="accent1">
                  <a:lumMod val="40000"/>
                  <a:lumOff val="60000"/>
                </a:schemeClr>
              </a:solidFill>
              <a:ln w="3810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smtClean="0">
                    <a:latin typeface="HGP創英角ｺﾞｼｯｸUB" pitchFamily="50" charset="-128"/>
                    <a:ea typeface="HGP創英角ｺﾞｼｯｸUB" pitchFamily="50" charset="-128"/>
                  </a:rPr>
                  <a:t>商品概念を隠している広告</a:t>
                </a:r>
                <a:endParaRPr kumimoji="1" lang="ja-JP" altLang="en-US" dirty="0">
                  <a:latin typeface="HGP創英角ｺﾞｼｯｸUB" pitchFamily="50" charset="-128"/>
                  <a:ea typeface="HGP創英角ｺﾞｼｯｸUB" pitchFamily="50" charset="-128"/>
                </a:endParaRPr>
              </a:p>
            </p:txBody>
          </p:sp>
          <p:sp>
            <p:nvSpPr>
              <p:cNvPr id="57" name="正方形/長方形 56"/>
              <p:cNvSpPr/>
              <p:nvPr/>
            </p:nvSpPr>
            <p:spPr>
              <a:xfrm>
                <a:off x="4427984" y="3789040"/>
                <a:ext cx="2952328" cy="1728192"/>
              </a:xfrm>
              <a:prstGeom prst="rect">
                <a:avLst/>
              </a:prstGeom>
              <a:solidFill>
                <a:srgbClr val="FFFF66"/>
              </a:solidFill>
              <a:ln w="38100">
                <a:solidFill>
                  <a:schemeClr val="tx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latin typeface="HGP創英角ｺﾞｼｯｸUB" pitchFamily="50" charset="-128"/>
                    <a:ea typeface="HGP創英角ｺﾞｼｯｸUB" pitchFamily="50" charset="-128"/>
                  </a:rPr>
                  <a:t>商品</a:t>
                </a:r>
                <a:r>
                  <a:rPr lang="ja-JP" altLang="en-US" dirty="0" smtClean="0">
                    <a:latin typeface="HGP創英角ｺﾞｼｯｸUB" pitchFamily="50" charset="-128"/>
                    <a:ea typeface="HGP創英角ｺﾞｼｯｸUB" pitchFamily="50" charset="-128"/>
                  </a:rPr>
                  <a:t>概念</a:t>
                </a:r>
                <a:r>
                  <a:rPr kumimoji="1" lang="ja-JP" altLang="en-US" dirty="0" smtClean="0">
                    <a:latin typeface="HGP創英角ｺﾞｼｯｸUB" pitchFamily="50" charset="-128"/>
                    <a:ea typeface="HGP創英角ｺﾞｼｯｸUB" pitchFamily="50" charset="-128"/>
                  </a:rPr>
                  <a:t>・ブランド名</a:t>
                </a:r>
                <a:endParaRPr kumimoji="1" lang="en-US" altLang="ja-JP" dirty="0" smtClean="0">
                  <a:latin typeface="HGP創英角ｺﾞｼｯｸUB" pitchFamily="50" charset="-128"/>
                  <a:ea typeface="HGP創英角ｺﾞｼｯｸUB" pitchFamily="50" charset="-128"/>
                </a:endParaRPr>
              </a:p>
              <a:p>
                <a:pPr algn="ctr"/>
                <a:r>
                  <a:rPr kumimoji="1" lang="ja-JP" altLang="en-US" dirty="0" smtClean="0">
                    <a:latin typeface="HGP創英角ｺﾞｼｯｸUB" pitchFamily="50" charset="-128"/>
                    <a:ea typeface="HGP創英角ｺﾞｼｯｸUB" pitchFamily="50" charset="-128"/>
                  </a:rPr>
                  <a:t>を隠している</a:t>
                </a:r>
                <a:endParaRPr kumimoji="1" lang="ja-JP" altLang="en-US" dirty="0">
                  <a:latin typeface="HGP創英角ｺﾞｼｯｸUB" pitchFamily="50" charset="-128"/>
                  <a:ea typeface="HGP創英角ｺﾞｼｯｸUB" pitchFamily="50" charset="-128"/>
                </a:endParaRPr>
              </a:p>
            </p:txBody>
          </p:sp>
          <p:sp>
            <p:nvSpPr>
              <p:cNvPr id="59" name="テキスト ボックス 58"/>
              <p:cNvSpPr txBox="1"/>
              <p:nvPr/>
            </p:nvSpPr>
            <p:spPr>
              <a:xfrm>
                <a:off x="-172920" y="3579988"/>
                <a:ext cx="1851407" cy="704783"/>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　　　商品</a:t>
                </a:r>
                <a:r>
                  <a:rPr lang="ja-JP" altLang="en-US" dirty="0" smtClean="0">
                    <a:latin typeface="HGP創英角ｺﾞｼｯｸUB" pitchFamily="50" charset="-128"/>
                    <a:ea typeface="HGP創英角ｺﾞｼｯｸUB" pitchFamily="50" charset="-128"/>
                  </a:rPr>
                  <a:t>概念</a:t>
                </a:r>
                <a:r>
                  <a:rPr kumimoji="1" lang="ja-JP" altLang="en-US" dirty="0" smtClean="0">
                    <a:latin typeface="HGP創英角ｺﾞｼｯｸUB" pitchFamily="50" charset="-128"/>
                    <a:ea typeface="HGP創英角ｺﾞｼｯｸUB" pitchFamily="50" charset="-128"/>
                  </a:rPr>
                  <a:t>が</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　　　　　　　</a:t>
                </a:r>
                <a:r>
                  <a:rPr kumimoji="1" lang="ja-JP" altLang="en-US" dirty="0" smtClean="0">
                    <a:latin typeface="HGP創英角ｺﾞｼｯｸUB" pitchFamily="50" charset="-128"/>
                    <a:ea typeface="HGP創英角ｺﾞｼｯｸUB" pitchFamily="50" charset="-128"/>
                  </a:rPr>
                  <a:t>明確</a:t>
                </a:r>
                <a:endParaRPr kumimoji="1" lang="ja-JP" altLang="en-US" dirty="0">
                  <a:latin typeface="HGP創英角ｺﾞｼｯｸUB" pitchFamily="50" charset="-128"/>
                  <a:ea typeface="HGP創英角ｺﾞｼｯｸUB" pitchFamily="50" charset="-128"/>
                </a:endParaRPr>
              </a:p>
            </p:txBody>
          </p:sp>
          <p:sp>
            <p:nvSpPr>
              <p:cNvPr id="60" name="テキスト ボックス 59"/>
              <p:cNvSpPr txBox="1"/>
              <p:nvPr/>
            </p:nvSpPr>
            <p:spPr>
              <a:xfrm>
                <a:off x="7386904" y="3726424"/>
                <a:ext cx="2124596" cy="704783"/>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商品</a:t>
                </a:r>
                <a:r>
                  <a:rPr lang="ja-JP" altLang="en-US" dirty="0" smtClean="0">
                    <a:latin typeface="HGP創英角ｺﾞｼｯｸUB" pitchFamily="50" charset="-128"/>
                    <a:ea typeface="HGP創英角ｺﾞｼｯｸUB" pitchFamily="50" charset="-128"/>
                  </a:rPr>
                  <a:t>概念</a:t>
                </a:r>
                <a:r>
                  <a:rPr kumimoji="1" lang="ja-JP" altLang="en-US" dirty="0" smtClean="0">
                    <a:latin typeface="HGP創英角ｺﾞｼｯｸUB" pitchFamily="50" charset="-128"/>
                    <a:ea typeface="HGP創英角ｺﾞｼｯｸUB" pitchFamily="50" charset="-128"/>
                  </a:rPr>
                  <a:t>が</a:t>
                </a:r>
                <a:endParaRPr kumimoji="1" lang="en-US" altLang="ja-JP" dirty="0" smtClean="0">
                  <a:latin typeface="HGP創英角ｺﾞｼｯｸUB" pitchFamily="50" charset="-128"/>
                  <a:ea typeface="HGP創英角ｺﾞｼｯｸUB" pitchFamily="50" charset="-128"/>
                </a:endParaRPr>
              </a:p>
              <a:p>
                <a:r>
                  <a:rPr kumimoji="1" lang="ja-JP" altLang="en-US" dirty="0" smtClean="0">
                    <a:latin typeface="HGP創英角ｺﾞｼｯｸUB" pitchFamily="50" charset="-128"/>
                    <a:ea typeface="HGP創英角ｺﾞｼｯｸUB" pitchFamily="50" charset="-128"/>
                  </a:rPr>
                  <a:t>　　　不明確</a:t>
                </a:r>
                <a:endParaRPr kumimoji="1" lang="ja-JP" altLang="en-US" dirty="0">
                  <a:latin typeface="HGP創英角ｺﾞｼｯｸUB" pitchFamily="50" charset="-128"/>
                  <a:ea typeface="HGP創英角ｺﾞｼｯｸUB" pitchFamily="50" charset="-128"/>
                </a:endParaRPr>
              </a:p>
            </p:txBody>
          </p:sp>
        </p:grpSp>
        <p:sp>
          <p:nvSpPr>
            <p:cNvPr id="63" name="テキスト ボックス 62"/>
            <p:cNvSpPr txBox="1"/>
            <p:nvPr/>
          </p:nvSpPr>
          <p:spPr>
            <a:xfrm>
              <a:off x="3500430" y="2285992"/>
              <a:ext cx="1857388" cy="344779"/>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ブランド有り</a:t>
              </a:r>
              <a:endParaRPr kumimoji="1" lang="ja-JP" altLang="en-US" dirty="0">
                <a:latin typeface="HGP創英角ｺﾞｼｯｸUB" pitchFamily="50" charset="-128"/>
                <a:ea typeface="HGP創英角ｺﾞｼｯｸUB" pitchFamily="50" charset="-128"/>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latin typeface="HGP創英角ｺﾞｼｯｸUB" pitchFamily="50" charset="-128"/>
                <a:ea typeface="HGP創英角ｺﾞｼｯｸUB" pitchFamily="50" charset="-128"/>
              </a:rPr>
              <a:t>定義</a:t>
            </a:r>
            <a:r>
              <a:rPr lang="ja-JP" altLang="en-US" dirty="0" smtClean="0">
                <a:latin typeface="HGP創英角ｺﾞｼｯｸUB" pitchFamily="50" charset="-128"/>
                <a:ea typeface="HGP創英角ｺﾞｼｯｸUB" pitchFamily="50" charset="-128"/>
              </a:rPr>
              <a:t>①</a:t>
            </a:r>
            <a:endParaRPr kumimoji="1" lang="ja-JP" altLang="en-US"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z="2000" smtClean="0"/>
              <a:pPr/>
              <a:t>22</a:t>
            </a:fld>
            <a:endParaRPr kumimoji="1" lang="ja-JP" altLang="en-US" sz="2000" dirty="0"/>
          </a:p>
        </p:txBody>
      </p:sp>
      <p:sp>
        <p:nvSpPr>
          <p:cNvPr id="8" name="角丸四角形 7"/>
          <p:cNvSpPr/>
          <p:nvPr/>
        </p:nvSpPr>
        <p:spPr>
          <a:xfrm>
            <a:off x="571472" y="1571612"/>
            <a:ext cx="7929618" cy="1000132"/>
          </a:xfrm>
          <a:prstGeom prst="roundRect">
            <a:avLst/>
          </a:prstGeom>
          <a:solidFill>
            <a:schemeClr val="accent4">
              <a:lumMod val="40000"/>
              <a:lumOff val="60000"/>
            </a:schemeClr>
          </a:solidFill>
          <a:ln w="57150">
            <a:solidFill>
              <a:srgbClr val="006600"/>
            </a:solidFill>
          </a:ln>
        </p:spPr>
        <p:style>
          <a:lnRef idx="2">
            <a:schemeClr val="accent6"/>
          </a:lnRef>
          <a:fillRef idx="1">
            <a:schemeClr val="lt1"/>
          </a:fillRef>
          <a:effectRef idx="0">
            <a:schemeClr val="accent6"/>
          </a:effectRef>
          <a:fontRef idx="minor">
            <a:schemeClr val="dk1"/>
          </a:fontRef>
        </p:style>
        <p:txBody>
          <a:bodyPr rtlCol="0" anchor="ctr"/>
          <a:lstStyle/>
          <a:p>
            <a:endParaRPr kumimoji="1"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a:p>
            <a:endParaRPr kumimoji="1" lang="en-US" altLang="ja-JP" dirty="0" smtClean="0">
              <a:latin typeface="HGP創英角ｺﾞｼｯｸUB" pitchFamily="50" charset="-128"/>
              <a:ea typeface="HGP創英角ｺﾞｼｯｸUB" pitchFamily="50" charset="-128"/>
            </a:endParaRPr>
          </a:p>
          <a:p>
            <a:endParaRPr kumimoji="1" lang="en-US" altLang="ja-JP" dirty="0" smtClean="0">
              <a:latin typeface="HGP創英角ｺﾞｼｯｸUB" pitchFamily="50" charset="-128"/>
              <a:ea typeface="HGP創英角ｺﾞｼｯｸUB" pitchFamily="50" charset="-128"/>
            </a:endParaRPr>
          </a:p>
          <a:p>
            <a:r>
              <a:rPr kumimoji="1" lang="ja-JP" altLang="en-US" sz="2400" b="1" dirty="0" smtClean="0">
                <a:latin typeface="HGP創英角ｺﾞｼｯｸUB" pitchFamily="50" charset="-128"/>
                <a:ea typeface="HGP創英角ｺﾞｼｯｸUB" pitchFamily="50" charset="-128"/>
              </a:rPr>
              <a:t>通常の広告</a:t>
            </a:r>
            <a:r>
              <a:rPr lang="ja-JP" altLang="en-US" sz="2400" b="1" dirty="0" smtClean="0">
                <a:latin typeface="HGP創英角ｺﾞｼｯｸUB" pitchFamily="50" charset="-128"/>
                <a:ea typeface="HGP創英角ｺﾞｼｯｸUB" pitchFamily="50" charset="-128"/>
              </a:rPr>
              <a:t>の定義</a:t>
            </a:r>
            <a:endParaRPr lang="en-US" altLang="ja-JP" sz="2400" b="1"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　　　</a:t>
            </a:r>
            <a:r>
              <a:rPr lang="ja-JP" altLang="ja-JP" dirty="0" smtClean="0">
                <a:latin typeface="HGP創英角ｺﾞｼｯｸUB" pitchFamily="50" charset="-128"/>
                <a:ea typeface="HGP創英角ｺﾞｼｯｸUB" pitchFamily="50" charset="-128"/>
              </a:rPr>
              <a:t>ブランド名と商品</a:t>
            </a:r>
            <a:r>
              <a:rPr lang="ja-JP" altLang="en-US" dirty="0" smtClean="0">
                <a:latin typeface="HGP創英角ｺﾞｼｯｸUB" pitchFamily="50" charset="-128"/>
                <a:ea typeface="HGP創英角ｺﾞｼｯｸUB" pitchFamily="50" charset="-128"/>
              </a:rPr>
              <a:t>概念</a:t>
            </a:r>
            <a:r>
              <a:rPr lang="ja-JP" altLang="ja-JP" dirty="0" smtClean="0">
                <a:latin typeface="HGP創英角ｺﾞｼｯｸUB" pitchFamily="50" charset="-128"/>
                <a:ea typeface="HGP創英角ｺﾞｼｯｸUB" pitchFamily="50" charset="-128"/>
              </a:rPr>
              <a:t>の一部または全部が出ている</a:t>
            </a:r>
            <a:r>
              <a:rPr lang="ja-JP" altLang="en-US" dirty="0" smtClean="0">
                <a:latin typeface="HGP創英角ｺﾞｼｯｸUB" pitchFamily="50" charset="-128"/>
                <a:ea typeface="HGP創英角ｺﾞｼｯｸUB" pitchFamily="50" charset="-128"/>
              </a:rPr>
              <a:t>広告</a:t>
            </a:r>
          </a:p>
          <a:p>
            <a:pPr algn="ctr"/>
            <a:endParaRPr lang="en-US" altLang="ja-JP" dirty="0" smtClean="0">
              <a:latin typeface="HGP創英角ｺﾞｼｯｸUB" pitchFamily="50" charset="-128"/>
              <a:ea typeface="HGP創英角ｺﾞｼｯｸUB" pitchFamily="50" charset="-128"/>
            </a:endParaRPr>
          </a:p>
          <a:p>
            <a:pPr algn="ctr"/>
            <a:endParaRPr lang="en-US" altLang="ja-JP" dirty="0" smtClean="0">
              <a:latin typeface="HGP創英角ｺﾞｼｯｸUB" pitchFamily="50" charset="-128"/>
              <a:ea typeface="HGP創英角ｺﾞｼｯｸUB" pitchFamily="50" charset="-128"/>
            </a:endParaRPr>
          </a:p>
          <a:p>
            <a:pPr algn="ctr"/>
            <a:endParaRPr lang="en-US" altLang="ja-JP" dirty="0" smtClean="0">
              <a:latin typeface="HGP創英角ｺﾞｼｯｸUB" pitchFamily="50" charset="-128"/>
              <a:ea typeface="HGP創英角ｺﾞｼｯｸUB" pitchFamily="50" charset="-128"/>
            </a:endParaRPr>
          </a:p>
          <a:p>
            <a:pPr algn="ctr"/>
            <a:endParaRPr kumimoji="1" lang="en-US" altLang="ja-JP" dirty="0" smtClean="0">
              <a:latin typeface="HGP創英角ｺﾞｼｯｸUB" pitchFamily="50" charset="-128"/>
              <a:ea typeface="HGP創英角ｺﾞｼｯｸUB" pitchFamily="50" charset="-128"/>
            </a:endParaRPr>
          </a:p>
        </p:txBody>
      </p:sp>
      <p:sp>
        <p:nvSpPr>
          <p:cNvPr id="9" name="角丸四角形 8"/>
          <p:cNvSpPr/>
          <p:nvPr/>
        </p:nvSpPr>
        <p:spPr>
          <a:xfrm>
            <a:off x="571472" y="2643182"/>
            <a:ext cx="7929618" cy="1000132"/>
          </a:xfrm>
          <a:prstGeom prst="roundRect">
            <a:avLst/>
          </a:prstGeom>
          <a:solidFill>
            <a:schemeClr val="accent3">
              <a:lumMod val="20000"/>
              <a:lumOff val="80000"/>
            </a:schemeClr>
          </a:solidFill>
          <a:ln w="57150">
            <a:solidFill>
              <a:schemeClr val="accent3"/>
            </a:solidFill>
          </a:ln>
        </p:spPr>
        <p:style>
          <a:lnRef idx="2">
            <a:schemeClr val="accent6"/>
          </a:lnRef>
          <a:fillRef idx="1">
            <a:schemeClr val="lt1"/>
          </a:fillRef>
          <a:effectRef idx="0">
            <a:schemeClr val="accent6"/>
          </a:effectRef>
          <a:fontRef idx="minor">
            <a:schemeClr val="dk1"/>
          </a:fontRef>
        </p:style>
        <p:txBody>
          <a:bodyPr rtlCol="0" anchor="ctr"/>
          <a:lstStyle/>
          <a:p>
            <a:endParaRPr kumimoji="1" lang="en-US" altLang="ja-JP" dirty="0" smtClean="0">
              <a:latin typeface="HGP創英角ｺﾞｼｯｸUB" pitchFamily="50" charset="-128"/>
              <a:ea typeface="HGP創英角ｺﾞｼｯｸUB" pitchFamily="50" charset="-128"/>
            </a:endParaRPr>
          </a:p>
          <a:p>
            <a:endParaRPr lang="en-US" altLang="ja-JP" dirty="0" smtClean="0">
              <a:latin typeface="HGP創英角ｺﾞｼｯｸUB" pitchFamily="50" charset="-128"/>
              <a:ea typeface="HGP創英角ｺﾞｼｯｸUB" pitchFamily="50" charset="-128"/>
            </a:endParaRPr>
          </a:p>
          <a:p>
            <a:endParaRPr kumimoji="1" lang="en-US" altLang="ja-JP" dirty="0" smtClean="0">
              <a:latin typeface="HGP創英角ｺﾞｼｯｸUB" pitchFamily="50" charset="-128"/>
              <a:ea typeface="HGP創英角ｺﾞｼｯｸUB" pitchFamily="50" charset="-128"/>
            </a:endParaRPr>
          </a:p>
          <a:p>
            <a:endParaRPr kumimoji="1" lang="en-US" altLang="ja-JP" dirty="0" smtClean="0">
              <a:latin typeface="HGP創英角ｺﾞｼｯｸUB" pitchFamily="50" charset="-128"/>
              <a:ea typeface="HGP創英角ｺﾞｼｯｸUB" pitchFamily="50" charset="-128"/>
            </a:endParaRPr>
          </a:p>
          <a:p>
            <a:endParaRPr kumimoji="1" lang="en-US" altLang="ja-JP" b="1" dirty="0" smtClean="0">
              <a:latin typeface="HGP創英角ｺﾞｼｯｸUB" pitchFamily="50" charset="-128"/>
              <a:ea typeface="HGP創英角ｺﾞｼｯｸUB" pitchFamily="50" charset="-128"/>
            </a:endParaRPr>
          </a:p>
          <a:p>
            <a:r>
              <a:rPr kumimoji="1" lang="ja-JP" altLang="en-US" sz="2400" b="1" dirty="0" smtClean="0">
                <a:latin typeface="HGP創英角ｺﾞｼｯｸUB" pitchFamily="50" charset="-128"/>
                <a:ea typeface="HGP創英角ｺﾞｼｯｸUB" pitchFamily="50" charset="-128"/>
              </a:rPr>
              <a:t>ティーザー広告</a:t>
            </a:r>
            <a:r>
              <a:rPr lang="ja-JP" altLang="en-US" sz="2400" b="1" dirty="0" smtClean="0">
                <a:latin typeface="HGP創英角ｺﾞｼｯｸUB" pitchFamily="50" charset="-128"/>
                <a:ea typeface="HGP創英角ｺﾞｼｯｸUB" pitchFamily="50" charset="-128"/>
              </a:rPr>
              <a:t>の定義</a:t>
            </a:r>
            <a:endParaRPr lang="en-US" altLang="ja-JP" sz="2400" b="1" dirty="0" smtClean="0">
              <a:latin typeface="HGP創英角ｺﾞｼｯｸUB" pitchFamily="50" charset="-128"/>
              <a:ea typeface="HGP創英角ｺﾞｼｯｸUB" pitchFamily="50" charset="-128"/>
            </a:endParaRPr>
          </a:p>
          <a:p>
            <a:pPr marL="514350" indent="-514350" algn="ctr">
              <a:buNone/>
            </a:pPr>
            <a:r>
              <a:rPr lang="ja-JP" altLang="en-US" dirty="0" smtClean="0">
                <a:latin typeface="HGP創英角ｺﾞｼｯｸUB" pitchFamily="50" charset="-128"/>
                <a:ea typeface="HGP創英角ｺﾞｼｯｸUB" pitchFamily="50" charset="-128"/>
              </a:rPr>
              <a:t>　　　ブランド（商品）名・商品概念の全て、またはいずれかを意図的に隠す広告</a:t>
            </a:r>
            <a:endParaRPr lang="en-US" altLang="ja-JP" dirty="0" smtClean="0">
              <a:latin typeface="HGP創英角ｺﾞｼｯｸUB" pitchFamily="50" charset="-128"/>
              <a:ea typeface="HGP創英角ｺﾞｼｯｸUB" pitchFamily="50" charset="-128"/>
            </a:endParaRPr>
          </a:p>
          <a:p>
            <a:endParaRPr lang="ja-JP" altLang="en-US" dirty="0" smtClean="0">
              <a:latin typeface="HGP創英角ｺﾞｼｯｸUB" pitchFamily="50" charset="-128"/>
              <a:ea typeface="HGP創英角ｺﾞｼｯｸUB" pitchFamily="50" charset="-128"/>
            </a:endParaRPr>
          </a:p>
          <a:p>
            <a:pPr algn="ctr"/>
            <a:endParaRPr lang="en-US" altLang="ja-JP" dirty="0" smtClean="0">
              <a:latin typeface="HGP創英角ｺﾞｼｯｸUB" pitchFamily="50" charset="-128"/>
              <a:ea typeface="HGP創英角ｺﾞｼｯｸUB" pitchFamily="50" charset="-128"/>
            </a:endParaRPr>
          </a:p>
          <a:p>
            <a:pPr algn="ctr"/>
            <a:endParaRPr lang="en-US" altLang="ja-JP" dirty="0" smtClean="0">
              <a:latin typeface="HGP創英角ｺﾞｼｯｸUB" pitchFamily="50" charset="-128"/>
              <a:ea typeface="HGP創英角ｺﾞｼｯｸUB" pitchFamily="50" charset="-128"/>
            </a:endParaRPr>
          </a:p>
          <a:p>
            <a:pPr algn="ctr"/>
            <a:endParaRPr lang="en-US" altLang="ja-JP" dirty="0" smtClean="0">
              <a:latin typeface="HGP創英角ｺﾞｼｯｸUB" pitchFamily="50" charset="-128"/>
              <a:ea typeface="HGP創英角ｺﾞｼｯｸUB" pitchFamily="50" charset="-128"/>
            </a:endParaRPr>
          </a:p>
          <a:p>
            <a:pPr algn="ctr"/>
            <a:endParaRPr kumimoji="1" lang="en-US" altLang="ja-JP" dirty="0" smtClean="0">
              <a:latin typeface="HGP創英角ｺﾞｼｯｸUB" pitchFamily="50" charset="-128"/>
              <a:ea typeface="HGP創英角ｺﾞｼｯｸUB" pitchFamily="50" charset="-128"/>
            </a:endParaRPr>
          </a:p>
        </p:txBody>
      </p:sp>
      <p:grpSp>
        <p:nvGrpSpPr>
          <p:cNvPr id="4" name="グループ化 55"/>
          <p:cNvGrpSpPr/>
          <p:nvPr/>
        </p:nvGrpSpPr>
        <p:grpSpPr>
          <a:xfrm>
            <a:off x="357158" y="4143380"/>
            <a:ext cx="8572560" cy="2500330"/>
            <a:chOff x="357158" y="4143380"/>
            <a:chExt cx="8572560" cy="2500330"/>
          </a:xfrm>
        </p:grpSpPr>
        <p:grpSp>
          <p:nvGrpSpPr>
            <p:cNvPr id="5" name="グループ化 51"/>
            <p:cNvGrpSpPr/>
            <p:nvPr/>
          </p:nvGrpSpPr>
          <p:grpSpPr>
            <a:xfrm>
              <a:off x="500034" y="4143380"/>
              <a:ext cx="8112685" cy="2410256"/>
              <a:chOff x="214282" y="4214818"/>
              <a:chExt cx="8112685" cy="2410256"/>
            </a:xfrm>
          </p:grpSpPr>
          <p:sp>
            <p:nvSpPr>
              <p:cNvPr id="44" name="テキスト ボックス 43"/>
              <p:cNvSpPr txBox="1"/>
              <p:nvPr/>
            </p:nvSpPr>
            <p:spPr>
              <a:xfrm>
                <a:off x="6500826" y="5286388"/>
                <a:ext cx="1826141" cy="338554"/>
              </a:xfrm>
              <a:prstGeom prst="rect">
                <a:avLst/>
              </a:prstGeom>
              <a:noFill/>
            </p:spPr>
            <p:txBody>
              <a:bodyPr wrap="none" rtlCol="0">
                <a:spAutoFit/>
              </a:bodyPr>
              <a:lstStyle/>
              <a:p>
                <a:r>
                  <a:rPr kumimoji="1" lang="ja-JP" altLang="en-US" sz="1600" dirty="0" smtClean="0">
                    <a:latin typeface="HGP創英角ｺﾞｼｯｸUB" pitchFamily="50" charset="-128"/>
                    <a:ea typeface="HGP創英角ｺﾞｼｯｸUB" pitchFamily="50" charset="-128"/>
                  </a:rPr>
                  <a:t>商品</a:t>
                </a:r>
                <a:r>
                  <a:rPr lang="ja-JP" altLang="en-US" sz="1600" dirty="0" smtClean="0">
                    <a:latin typeface="HGP創英角ｺﾞｼｯｸUB" pitchFamily="50" charset="-128"/>
                    <a:ea typeface="HGP創英角ｺﾞｼｯｸUB" pitchFamily="50" charset="-128"/>
                  </a:rPr>
                  <a:t>概念</a:t>
                </a:r>
                <a:r>
                  <a:rPr kumimoji="1" lang="ja-JP" altLang="en-US" sz="1600" dirty="0" smtClean="0">
                    <a:latin typeface="HGP創英角ｺﾞｼｯｸUB" pitchFamily="50" charset="-128"/>
                    <a:ea typeface="HGP創英角ｺﾞｼｯｸUB" pitchFamily="50" charset="-128"/>
                  </a:rPr>
                  <a:t>が不明確</a:t>
                </a:r>
                <a:endParaRPr kumimoji="1" lang="ja-JP" altLang="en-US" sz="1600" dirty="0">
                  <a:latin typeface="HGP創英角ｺﾞｼｯｸUB" pitchFamily="50" charset="-128"/>
                  <a:ea typeface="HGP創英角ｺﾞｼｯｸUB" pitchFamily="50" charset="-128"/>
                </a:endParaRPr>
              </a:p>
            </p:txBody>
          </p:sp>
          <p:sp>
            <p:nvSpPr>
              <p:cNvPr id="47" name="テキスト ボックス 46"/>
              <p:cNvSpPr txBox="1"/>
              <p:nvPr/>
            </p:nvSpPr>
            <p:spPr>
              <a:xfrm>
                <a:off x="214282" y="5286388"/>
                <a:ext cx="1928794" cy="338554"/>
              </a:xfrm>
              <a:prstGeom prst="rect">
                <a:avLst/>
              </a:prstGeom>
              <a:noFill/>
            </p:spPr>
            <p:txBody>
              <a:bodyPr wrap="square" rtlCol="0">
                <a:spAutoFit/>
              </a:bodyPr>
              <a:lstStyle/>
              <a:p>
                <a:r>
                  <a:rPr kumimoji="1" lang="ja-JP" altLang="en-US" sz="1600" dirty="0" smtClean="0">
                    <a:latin typeface="HGP創英角ｺﾞｼｯｸUB" pitchFamily="50" charset="-128"/>
                    <a:ea typeface="HGP創英角ｺﾞｼｯｸUB" pitchFamily="50" charset="-128"/>
                  </a:rPr>
                  <a:t>商品</a:t>
                </a:r>
                <a:r>
                  <a:rPr lang="ja-JP" altLang="en-US" sz="1600" dirty="0" smtClean="0">
                    <a:latin typeface="HGP創英角ｺﾞｼｯｸUB" pitchFamily="50" charset="-128"/>
                    <a:ea typeface="HGP創英角ｺﾞｼｯｸUB" pitchFamily="50" charset="-128"/>
                  </a:rPr>
                  <a:t>概念</a:t>
                </a:r>
                <a:r>
                  <a:rPr kumimoji="1" lang="ja-JP" altLang="en-US" sz="1600" dirty="0" smtClean="0">
                    <a:latin typeface="HGP創英角ｺﾞｼｯｸUB" pitchFamily="50" charset="-128"/>
                    <a:ea typeface="HGP創英角ｺﾞｼｯｸUB" pitchFamily="50" charset="-128"/>
                  </a:rPr>
                  <a:t>が明確</a:t>
                </a:r>
                <a:endParaRPr kumimoji="1" lang="ja-JP" altLang="en-US" sz="1600" dirty="0">
                  <a:latin typeface="HGP創英角ｺﾞｼｯｸUB" pitchFamily="50" charset="-128"/>
                  <a:ea typeface="HGP創英角ｺﾞｼｯｸUB" pitchFamily="50" charset="-128"/>
                </a:endParaRPr>
              </a:p>
            </p:txBody>
          </p:sp>
          <p:grpSp>
            <p:nvGrpSpPr>
              <p:cNvPr id="6" name="グループ化 50"/>
              <p:cNvGrpSpPr/>
              <p:nvPr/>
            </p:nvGrpSpPr>
            <p:grpSpPr>
              <a:xfrm>
                <a:off x="2143108" y="4214818"/>
                <a:ext cx="4286280" cy="2410256"/>
                <a:chOff x="2143108" y="4214818"/>
                <a:chExt cx="4286280" cy="2410256"/>
              </a:xfrm>
            </p:grpSpPr>
            <p:grpSp>
              <p:nvGrpSpPr>
                <p:cNvPr id="7" name="グループ化 44"/>
                <p:cNvGrpSpPr/>
                <p:nvPr/>
              </p:nvGrpSpPr>
              <p:grpSpPr>
                <a:xfrm>
                  <a:off x="2143108" y="4572008"/>
                  <a:ext cx="4286280" cy="1714512"/>
                  <a:chOff x="1571604" y="4357694"/>
                  <a:chExt cx="5072098" cy="2286016"/>
                </a:xfrm>
              </p:grpSpPr>
              <p:cxnSp>
                <p:nvCxnSpPr>
                  <p:cNvPr id="19" name="直線コネクタ 18"/>
                  <p:cNvCxnSpPr/>
                  <p:nvPr/>
                </p:nvCxnSpPr>
                <p:spPr>
                  <a:xfrm>
                    <a:off x="1571604" y="6643710"/>
                    <a:ext cx="507209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571604" y="4357694"/>
                    <a:ext cx="507209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rot="5400000">
                    <a:off x="428596" y="5500702"/>
                    <a:ext cx="2286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5400000">
                    <a:off x="5500694" y="5500702"/>
                    <a:ext cx="2286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1571604" y="5458368"/>
                    <a:ext cx="507209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5400000">
                    <a:off x="3023622" y="5500702"/>
                    <a:ext cx="2286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a:xfrm>
                    <a:off x="1643042" y="5500702"/>
                    <a:ext cx="4929222" cy="107157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latin typeface="HGP創英角ｺﾞｼｯｸUB" pitchFamily="50" charset="-128"/>
                        <a:ea typeface="HGP創英角ｺﾞｼｯｸUB" pitchFamily="50" charset="-128"/>
                      </a:rPr>
                      <a:t>ティーザー広告</a:t>
                    </a:r>
                    <a:endParaRPr kumimoji="1" lang="ja-JP" altLang="en-US" sz="2800" dirty="0">
                      <a:solidFill>
                        <a:schemeClr val="tx1"/>
                      </a:solidFill>
                      <a:latin typeface="HGP創英角ｺﾞｼｯｸUB" pitchFamily="50" charset="-128"/>
                      <a:ea typeface="HGP創英角ｺﾞｼｯｸUB" pitchFamily="50" charset="-128"/>
                    </a:endParaRPr>
                  </a:p>
                </p:txBody>
              </p:sp>
              <p:sp>
                <p:nvSpPr>
                  <p:cNvPr id="38" name="正方形/長方形 37"/>
                  <p:cNvSpPr/>
                  <p:nvPr/>
                </p:nvSpPr>
                <p:spPr>
                  <a:xfrm>
                    <a:off x="4214810" y="4429132"/>
                    <a:ext cx="2357453" cy="128588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42" name="正方形/長方形 41"/>
                  <p:cNvSpPr/>
                  <p:nvPr/>
                </p:nvSpPr>
                <p:spPr>
                  <a:xfrm>
                    <a:off x="1643042" y="4429132"/>
                    <a:ext cx="2500330" cy="100013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P創英角ｺﾞｼｯｸUB" pitchFamily="50" charset="-128"/>
                        <a:ea typeface="HGP創英角ｺﾞｼｯｸUB" pitchFamily="50" charset="-128"/>
                      </a:rPr>
                      <a:t>通常の広告</a:t>
                    </a:r>
                    <a:endParaRPr kumimoji="1" lang="ja-JP" altLang="en-US" sz="2400" dirty="0">
                      <a:solidFill>
                        <a:schemeClr val="tx1"/>
                      </a:solidFill>
                      <a:latin typeface="HGP創英角ｺﾞｼｯｸUB" pitchFamily="50" charset="-128"/>
                      <a:ea typeface="HGP創英角ｺﾞｼｯｸUB" pitchFamily="50" charset="-128"/>
                    </a:endParaRPr>
                  </a:p>
                </p:txBody>
              </p:sp>
            </p:grpSp>
            <p:sp>
              <p:nvSpPr>
                <p:cNvPr id="49" name="テキスト ボックス 48"/>
                <p:cNvSpPr txBox="1"/>
                <p:nvPr/>
              </p:nvSpPr>
              <p:spPr>
                <a:xfrm>
                  <a:off x="3786182" y="4214818"/>
                  <a:ext cx="1215397" cy="338554"/>
                </a:xfrm>
                <a:prstGeom prst="rect">
                  <a:avLst/>
                </a:prstGeom>
                <a:noFill/>
              </p:spPr>
              <p:txBody>
                <a:bodyPr wrap="none" rtlCol="0">
                  <a:spAutoFit/>
                </a:bodyPr>
                <a:lstStyle/>
                <a:p>
                  <a:r>
                    <a:rPr kumimoji="1" lang="ja-JP" altLang="en-US" sz="1600" dirty="0" smtClean="0">
                      <a:latin typeface="HGP創英角ｺﾞｼｯｸUB" pitchFamily="50" charset="-128"/>
                      <a:ea typeface="HGP創英角ｺﾞｼｯｸUB" pitchFamily="50" charset="-128"/>
                    </a:rPr>
                    <a:t>ブランド有り</a:t>
                  </a:r>
                  <a:endParaRPr kumimoji="1" lang="ja-JP" altLang="en-US" sz="1600" dirty="0">
                    <a:latin typeface="HGP創英角ｺﾞｼｯｸUB" pitchFamily="50" charset="-128"/>
                    <a:ea typeface="HGP創英角ｺﾞｼｯｸUB" pitchFamily="50" charset="-128"/>
                  </a:endParaRPr>
                </a:p>
              </p:txBody>
            </p:sp>
            <p:sp>
              <p:nvSpPr>
                <p:cNvPr id="50" name="テキスト ボックス 49"/>
                <p:cNvSpPr txBox="1"/>
                <p:nvPr/>
              </p:nvSpPr>
              <p:spPr>
                <a:xfrm>
                  <a:off x="3714744" y="6286520"/>
                  <a:ext cx="1218603" cy="338554"/>
                </a:xfrm>
                <a:prstGeom prst="rect">
                  <a:avLst/>
                </a:prstGeom>
                <a:noFill/>
              </p:spPr>
              <p:txBody>
                <a:bodyPr wrap="none" rtlCol="0">
                  <a:spAutoFit/>
                </a:bodyPr>
                <a:lstStyle/>
                <a:p>
                  <a:r>
                    <a:rPr kumimoji="1" lang="ja-JP" altLang="en-US" sz="1600" dirty="0" smtClean="0">
                      <a:latin typeface="HGP創英角ｺﾞｼｯｸUB" pitchFamily="50" charset="-128"/>
                      <a:ea typeface="HGP創英角ｺﾞｼｯｸUB" pitchFamily="50" charset="-128"/>
                    </a:rPr>
                    <a:t>ブランド無し</a:t>
                  </a:r>
                  <a:endParaRPr kumimoji="1" lang="ja-JP" altLang="en-US" sz="1600" dirty="0">
                    <a:latin typeface="HGP創英角ｺﾞｼｯｸUB" pitchFamily="50" charset="-128"/>
                    <a:ea typeface="HGP創英角ｺﾞｼｯｸUB" pitchFamily="50" charset="-128"/>
                  </a:endParaRPr>
                </a:p>
              </p:txBody>
            </p:sp>
          </p:grpSp>
        </p:grpSp>
        <p:sp>
          <p:nvSpPr>
            <p:cNvPr id="55" name="正方形/長方形 54"/>
            <p:cNvSpPr/>
            <p:nvPr/>
          </p:nvSpPr>
          <p:spPr>
            <a:xfrm>
              <a:off x="357158" y="4143380"/>
              <a:ext cx="8572560" cy="250033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grpSp>
      <p:sp>
        <p:nvSpPr>
          <p:cNvPr id="24" name="テキスト ボックス 23"/>
          <p:cNvSpPr txBox="1"/>
          <p:nvPr/>
        </p:nvSpPr>
        <p:spPr>
          <a:xfrm>
            <a:off x="642910" y="3714752"/>
            <a:ext cx="5429288" cy="369332"/>
          </a:xfrm>
          <a:prstGeom prst="rect">
            <a:avLst/>
          </a:prstGeom>
          <a:noFill/>
        </p:spPr>
        <p:txBody>
          <a:bodyPr wrap="square" rtlCol="0">
            <a:spAutoFit/>
          </a:bodyPr>
          <a:lstStyle/>
          <a:p>
            <a:r>
              <a:rPr lang="en-US" altLang="ja-JP" dirty="0" smtClean="0">
                <a:latin typeface="HGP創英角ｺﾞｼｯｸUB" pitchFamily="50" charset="-128"/>
                <a:ea typeface="HGP創英角ｺﾞｼｯｸUB" pitchFamily="50" charset="-128"/>
              </a:rPr>
              <a:t>※</a:t>
            </a:r>
            <a:r>
              <a:rPr lang="ja-JP" altLang="en-US" dirty="0" smtClean="0">
                <a:latin typeface="HGP創英角ｺﾞｼｯｸUB" pitchFamily="50" charset="-128"/>
                <a:ea typeface="HGP創英角ｺﾞｼｯｸUB" pitchFamily="50" charset="-128"/>
              </a:rPr>
              <a:t>対象は既存ブランドの新商品とする</a:t>
            </a:r>
            <a:endParaRPr kumimoji="1" lang="ja-JP" altLang="en-US" dirty="0">
              <a:latin typeface="HGP創英角ｺﾞｼｯｸUB" pitchFamily="50" charset="-128"/>
              <a:ea typeface="HGP創英角ｺﾞｼｯｸUB" pitchFamily="50"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latin typeface="HGP創英角ｺﾞｼｯｸUB" pitchFamily="50" charset="-128"/>
                <a:ea typeface="HGP創英角ｺﾞｼｯｸUB" pitchFamily="50" charset="-128"/>
              </a:rPr>
              <a:t>定義</a:t>
            </a:r>
            <a:r>
              <a:rPr lang="ja-JP" altLang="en-US" dirty="0" smtClean="0">
                <a:latin typeface="HGP創英角ｺﾞｼｯｸUB" pitchFamily="50" charset="-128"/>
                <a:ea typeface="HGP創英角ｺﾞｼｯｸUB" pitchFamily="50" charset="-128"/>
              </a:rPr>
              <a:t>②</a:t>
            </a:r>
            <a:endParaRPr kumimoji="1" lang="ja-JP" altLang="en-US"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23</a:t>
            </a:fld>
            <a:endParaRPr kumimoji="1" lang="ja-JP" altLang="en-US" dirty="0">
              <a:solidFill>
                <a:schemeClr val="tx1"/>
              </a:solidFill>
            </a:endParaRPr>
          </a:p>
        </p:txBody>
      </p:sp>
      <p:grpSp>
        <p:nvGrpSpPr>
          <p:cNvPr id="6" name="グループ化 15"/>
          <p:cNvGrpSpPr/>
          <p:nvPr/>
        </p:nvGrpSpPr>
        <p:grpSpPr>
          <a:xfrm>
            <a:off x="467544" y="1772816"/>
            <a:ext cx="8286808" cy="2214578"/>
            <a:chOff x="428596" y="3857628"/>
            <a:chExt cx="8286808" cy="2214578"/>
          </a:xfrm>
        </p:grpSpPr>
        <p:grpSp>
          <p:nvGrpSpPr>
            <p:cNvPr id="7" name="グループ化 14"/>
            <p:cNvGrpSpPr/>
            <p:nvPr/>
          </p:nvGrpSpPr>
          <p:grpSpPr>
            <a:xfrm>
              <a:off x="428596" y="3857628"/>
              <a:ext cx="8286808" cy="2214578"/>
              <a:chOff x="428596" y="3857628"/>
              <a:chExt cx="8286808" cy="2214578"/>
            </a:xfrm>
          </p:grpSpPr>
          <p:sp>
            <p:nvSpPr>
              <p:cNvPr id="14" name="正方形/長方形 13"/>
              <p:cNvSpPr/>
              <p:nvPr/>
            </p:nvSpPr>
            <p:spPr>
              <a:xfrm>
                <a:off x="4500562" y="3857628"/>
                <a:ext cx="4214842" cy="221457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11" name="正方形/長方形 10"/>
              <p:cNvSpPr/>
              <p:nvPr/>
            </p:nvSpPr>
            <p:spPr>
              <a:xfrm>
                <a:off x="428596" y="3857628"/>
                <a:ext cx="4071966" cy="221457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grpSp>
        <p:sp>
          <p:nvSpPr>
            <p:cNvPr id="9" name="右矢印 8"/>
            <p:cNvSpPr/>
            <p:nvPr/>
          </p:nvSpPr>
          <p:spPr>
            <a:xfrm>
              <a:off x="714348" y="4357694"/>
              <a:ext cx="3744416" cy="512036"/>
            </a:xfrm>
            <a:prstGeom prst="rightArrow">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創英角ｺﾞｼｯｸUB" pitchFamily="50" charset="-128"/>
                <a:ea typeface="HGP創英角ｺﾞｼｯｸUB" pitchFamily="50" charset="-128"/>
              </a:endParaRPr>
            </a:p>
          </p:txBody>
        </p:sp>
        <p:sp>
          <p:nvSpPr>
            <p:cNvPr id="10" name="V 字形矢印 9"/>
            <p:cNvSpPr/>
            <p:nvPr/>
          </p:nvSpPr>
          <p:spPr>
            <a:xfrm>
              <a:off x="4572000" y="4357694"/>
              <a:ext cx="3935604" cy="574354"/>
            </a:xfrm>
            <a:prstGeom prst="notchedRightArrow">
              <a:avLst/>
            </a:prstGeom>
            <a:solidFill>
              <a:schemeClr val="accent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latin typeface="HGP創英角ｺﾞｼｯｸUB" pitchFamily="50" charset="-128"/>
                <a:ea typeface="HGP創英角ｺﾞｼｯｸUB" pitchFamily="50" charset="-128"/>
              </a:endParaRPr>
            </a:p>
          </p:txBody>
        </p:sp>
        <p:sp>
          <p:nvSpPr>
            <p:cNvPr id="4" name="正方形/長方形 3"/>
            <p:cNvSpPr/>
            <p:nvPr/>
          </p:nvSpPr>
          <p:spPr>
            <a:xfrm>
              <a:off x="714348" y="5072074"/>
              <a:ext cx="3472425" cy="369332"/>
            </a:xfrm>
            <a:prstGeom prst="rect">
              <a:avLst/>
            </a:prstGeom>
            <a:solidFill>
              <a:schemeClr val="accent6">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ja-JP" altLang="en-US" b="1" dirty="0" smtClean="0">
                  <a:latin typeface="HGP創英角ｺﾞｼｯｸUB" pitchFamily="50" charset="-128"/>
                  <a:ea typeface="HGP創英角ｺﾞｼｯｸUB" pitchFamily="50" charset="-128"/>
                </a:rPr>
                <a:t>情報を隠している広告を出す期間</a:t>
              </a:r>
              <a:endParaRPr lang="ja-JP" altLang="en-US" b="1" dirty="0">
                <a:latin typeface="HGP創英角ｺﾞｼｯｸUB" pitchFamily="50" charset="-128"/>
                <a:ea typeface="HGP創英角ｺﾞｼｯｸUB" pitchFamily="50" charset="-128"/>
              </a:endParaRPr>
            </a:p>
          </p:txBody>
        </p:sp>
        <p:sp>
          <p:nvSpPr>
            <p:cNvPr id="5" name="正方形/長方形 4"/>
            <p:cNvSpPr/>
            <p:nvPr/>
          </p:nvSpPr>
          <p:spPr>
            <a:xfrm>
              <a:off x="4686458" y="5114740"/>
              <a:ext cx="3744416" cy="369332"/>
            </a:xfrm>
            <a:prstGeom prst="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ja-JP" altLang="en-US" b="1" dirty="0" smtClean="0">
                  <a:latin typeface="HGP創英角ｺﾞｼｯｸUB" pitchFamily="50" charset="-128"/>
                  <a:ea typeface="HGP創英角ｺﾞｼｯｸUB" pitchFamily="50" charset="-128"/>
                </a:rPr>
                <a:t>情報を開示している広告を出す期間</a:t>
              </a:r>
              <a:endParaRPr lang="ja-JP" altLang="en-US" b="1" dirty="0">
                <a:latin typeface="HGP創英角ｺﾞｼｯｸUB" pitchFamily="50" charset="-128"/>
                <a:ea typeface="HGP創英角ｺﾞｼｯｸUB" pitchFamily="50" charset="-128"/>
              </a:endParaRPr>
            </a:p>
          </p:txBody>
        </p:sp>
      </p:grpSp>
      <p:sp>
        <p:nvSpPr>
          <p:cNvPr id="12" name="テキスト ボックス 11"/>
          <p:cNvSpPr txBox="1"/>
          <p:nvPr/>
        </p:nvSpPr>
        <p:spPr>
          <a:xfrm>
            <a:off x="1000100" y="5500702"/>
            <a:ext cx="7858180" cy="461665"/>
          </a:xfrm>
          <a:prstGeom prst="rect">
            <a:avLst/>
          </a:prstGeom>
          <a:noFill/>
        </p:spPr>
        <p:txBody>
          <a:bodyPr wrap="square" rtlCol="0">
            <a:spAutoFit/>
          </a:bodyPr>
          <a:lstStyle/>
          <a:p>
            <a:r>
              <a:rPr kumimoji="1" lang="ja-JP" altLang="en-US" sz="2400" b="1" dirty="0" smtClean="0">
                <a:latin typeface="HGP創英角ｺﾞｼｯｸUB" pitchFamily="50" charset="-128"/>
                <a:ea typeface="HGP創英角ｺﾞｼｯｸUB" pitchFamily="50" charset="-128"/>
              </a:rPr>
              <a:t>ティーザー広告は２段階で情報を開示している。</a:t>
            </a:r>
            <a:endParaRPr kumimoji="1" lang="ja-JP" altLang="en-US" sz="2400" b="1" dirty="0">
              <a:latin typeface="HGP創英角ｺﾞｼｯｸUB" pitchFamily="50" charset="-128"/>
              <a:ea typeface="HGP創英角ｺﾞｼｯｸUB" pitchFamily="50" charset="-128"/>
            </a:endParaRPr>
          </a:p>
        </p:txBody>
      </p:sp>
      <p:sp>
        <p:nvSpPr>
          <p:cNvPr id="17" name="円形吹き出し 16"/>
          <p:cNvSpPr/>
          <p:nvPr/>
        </p:nvSpPr>
        <p:spPr>
          <a:xfrm>
            <a:off x="285720" y="4143380"/>
            <a:ext cx="3286148" cy="1071570"/>
          </a:xfrm>
          <a:prstGeom prst="wedgeEllipseCallout">
            <a:avLst>
              <a:gd name="adj1" fmla="val 43710"/>
              <a:gd name="adj2" fmla="val -11962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HGP創英角ｺﾞｼｯｸUB" pitchFamily="50" charset="-128"/>
                <a:ea typeface="HGP創英角ｺﾞｼｯｸUB" pitchFamily="50" charset="-128"/>
              </a:rPr>
              <a:t>情報が足りない部分を考える</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18" name="円形吹き出し 17"/>
          <p:cNvSpPr/>
          <p:nvPr/>
        </p:nvSpPr>
        <p:spPr>
          <a:xfrm>
            <a:off x="5500694" y="4214818"/>
            <a:ext cx="3286148" cy="1071570"/>
          </a:xfrm>
          <a:prstGeom prst="wedgeEllipseCallout">
            <a:avLst>
              <a:gd name="adj1" fmla="val -14849"/>
              <a:gd name="adj2" fmla="val -1170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latin typeface="HGP創英角ｺﾞｼｯｸUB" pitchFamily="50" charset="-128"/>
                <a:ea typeface="HGP創英角ｺﾞｼｯｸUB" pitchFamily="50" charset="-128"/>
              </a:rPr>
              <a:t>足りなかった情報が補われる</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15" name="テキスト ボックス 14"/>
          <p:cNvSpPr txBox="1"/>
          <p:nvPr/>
        </p:nvSpPr>
        <p:spPr>
          <a:xfrm>
            <a:off x="1643042" y="1714488"/>
            <a:ext cx="1285884" cy="369332"/>
          </a:xfrm>
          <a:prstGeom prst="rect">
            <a:avLst/>
          </a:prstGeom>
          <a:noFill/>
        </p:spPr>
        <p:txBody>
          <a:bodyPr wrap="square" rtlCol="0">
            <a:spAutoFit/>
          </a:bodyPr>
          <a:lstStyle/>
          <a:p>
            <a:r>
              <a:rPr kumimoji="1" lang="ja-JP" altLang="en-US" dirty="0" smtClean="0"/>
              <a:t>第一段階</a:t>
            </a:r>
            <a:endParaRPr kumimoji="1" lang="ja-JP" altLang="en-US" dirty="0"/>
          </a:p>
        </p:txBody>
      </p:sp>
      <p:sp>
        <p:nvSpPr>
          <p:cNvPr id="16" name="テキスト ボックス 15"/>
          <p:cNvSpPr txBox="1"/>
          <p:nvPr/>
        </p:nvSpPr>
        <p:spPr>
          <a:xfrm>
            <a:off x="5143504" y="1857364"/>
            <a:ext cx="1285884" cy="369332"/>
          </a:xfrm>
          <a:prstGeom prst="rect">
            <a:avLst/>
          </a:prstGeom>
          <a:noFill/>
        </p:spPr>
        <p:txBody>
          <a:bodyPr wrap="square" rtlCol="0">
            <a:spAutoFit/>
          </a:bodyPr>
          <a:lstStyle/>
          <a:p>
            <a:r>
              <a:rPr kumimoji="1" lang="ja-JP" altLang="en-US" dirty="0" smtClean="0"/>
              <a:t>第ニ段階</a:t>
            </a:r>
            <a:endParaRPr kumimoji="1" lang="ja-JP" altLang="en-US" dirty="0"/>
          </a:p>
        </p:txBody>
      </p:sp>
    </p:spTree>
    <p:extLst>
      <p:ext uri="{BB962C8B-B14F-4D97-AF65-F5344CB8AC3E}">
        <p14:creationId xmlns:p14="http://schemas.microsoft.com/office/powerpoint/2010/main" xmlns="" val="3855222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kumimoji="1" lang="ja-JP" altLang="en-US" dirty="0" smtClean="0">
                <a:latin typeface="HGP創英角ｺﾞｼｯｸUB" pitchFamily="50" charset="-128"/>
                <a:ea typeface="HGP創英角ｺﾞｼｯｸUB" pitchFamily="50" charset="-128"/>
              </a:rPr>
              <a:t>定義②</a:t>
            </a:r>
            <a:endParaRPr kumimoji="1" lang="ja-JP" altLang="en-US"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a:xfrm>
            <a:off x="8572528" y="6500834"/>
            <a:ext cx="571472" cy="227952"/>
          </a:xfrm>
        </p:spPr>
        <p:txBody>
          <a:bodyPr>
            <a:noAutofit/>
          </a:bodyPr>
          <a:lstStyle/>
          <a:p>
            <a:fld id="{CF6874F2-626B-4BB2-9778-BA18345DE544}" type="slidenum">
              <a:rPr kumimoji="1" lang="ja-JP" altLang="en-US" sz="2000" smtClean="0"/>
              <a:pPr/>
              <a:t>24</a:t>
            </a:fld>
            <a:endParaRPr kumimoji="1" lang="ja-JP" altLang="en-US" sz="2000" dirty="0"/>
          </a:p>
        </p:txBody>
      </p:sp>
      <p:sp>
        <p:nvSpPr>
          <p:cNvPr id="6" name="テキスト ボックス 5"/>
          <p:cNvSpPr txBox="1"/>
          <p:nvPr/>
        </p:nvSpPr>
        <p:spPr>
          <a:xfrm>
            <a:off x="214282" y="1857364"/>
            <a:ext cx="8715404" cy="2308324"/>
          </a:xfrm>
          <a:prstGeom prst="rect">
            <a:avLst/>
          </a:prstGeom>
          <a:solidFill>
            <a:schemeClr val="accent3">
              <a:lumMod val="20000"/>
              <a:lumOff val="80000"/>
            </a:schemeClr>
          </a:solidFill>
          <a:ln w="57150">
            <a:solidFill>
              <a:schemeClr val="accent3"/>
            </a:solidFill>
          </a:ln>
        </p:spPr>
        <p:txBody>
          <a:bodyPr wrap="square" rtlCol="0">
            <a:spAutoFit/>
          </a:bodyPr>
          <a:lstStyle/>
          <a:p>
            <a:endParaRPr kumimoji="1" lang="en-US" altLang="ja-JP" dirty="0" smtClean="0">
              <a:latin typeface="HGP創英角ｺﾞｼｯｸUB" pitchFamily="50" charset="-128"/>
              <a:ea typeface="HGP創英角ｺﾞｼｯｸUB" pitchFamily="50" charset="-128"/>
            </a:endParaRPr>
          </a:p>
          <a:p>
            <a:r>
              <a:rPr kumimoji="1" lang="ja-JP" altLang="en-US" dirty="0" smtClean="0">
                <a:latin typeface="HGP創英角ｺﾞｼｯｸUB" pitchFamily="50" charset="-128"/>
                <a:ea typeface="HGP創英角ｺﾞｼｯｸUB" pitchFamily="50" charset="-128"/>
              </a:rPr>
              <a:t>人間には</a:t>
            </a:r>
            <a:r>
              <a:rPr lang="ja-JP" altLang="en-US" dirty="0" smtClean="0">
                <a:latin typeface="HGP創英角ｺﾞｼｯｸUB" pitchFamily="50" charset="-128"/>
                <a:ea typeface="HGP創英角ｺﾞｼｯｸUB" pitchFamily="50" charset="-128"/>
              </a:rPr>
              <a:t>不完全な画として解釈する能力がある。</a:t>
            </a:r>
            <a:endParaRPr lang="en-US" altLang="ja-JP" dirty="0" smtClean="0">
              <a:latin typeface="HGP創英角ｺﾞｼｯｸUB" pitchFamily="50" charset="-128"/>
              <a:ea typeface="HGP創英角ｺﾞｼｯｸUB" pitchFamily="50" charset="-128"/>
            </a:endParaRPr>
          </a:p>
          <a:p>
            <a:r>
              <a:rPr kumimoji="1" lang="ja-JP" altLang="en-US" dirty="0" smtClean="0">
                <a:latin typeface="HGP創英角ｺﾞｼｯｸUB" pitchFamily="50" charset="-128"/>
                <a:ea typeface="HGP創英角ｺﾞｼｯｸUB" pitchFamily="50" charset="-128"/>
              </a:rPr>
              <a:t>あえて不完全な情報を与えることで</a:t>
            </a:r>
            <a:endParaRPr kumimoji="1" lang="en-US" altLang="ja-JP" dirty="0" smtClean="0">
              <a:latin typeface="HGP創英角ｺﾞｼｯｸUB" pitchFamily="50" charset="-128"/>
              <a:ea typeface="HGP創英角ｺﾞｼｯｸUB" pitchFamily="50" charset="-128"/>
            </a:endParaRPr>
          </a:p>
          <a:p>
            <a:r>
              <a:rPr kumimoji="1" lang="ja-JP" altLang="en-US" dirty="0" smtClean="0">
                <a:latin typeface="HGP創英角ｺﾞｼｯｸUB" pitchFamily="50" charset="-128"/>
                <a:ea typeface="HGP創英角ｺﾞｼｯｸUB" pitchFamily="50" charset="-128"/>
              </a:rPr>
              <a:t>消費者の注意力が高まり、積極的に情報を処理しようとする。</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不完全を完全に近づけようと、より強い意識が働き、より強く関与するのである。</a:t>
            </a:r>
            <a:endParaRPr lang="en-US" altLang="ja-JP" dirty="0" smtClean="0">
              <a:latin typeface="HGP創英角ｺﾞｼｯｸUB" pitchFamily="50" charset="-128"/>
              <a:ea typeface="HGP創英角ｺﾞｼｯｸUB" pitchFamily="50" charset="-128"/>
            </a:endParaRPr>
          </a:p>
          <a:p>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このため不完全なメッセージは、完全なものより記憶されやすいというデータがある。</a:t>
            </a:r>
            <a:endParaRPr lang="en-US" altLang="ja-JP" dirty="0" smtClean="0">
              <a:latin typeface="HGP創英角ｺﾞｼｯｸUB" pitchFamily="50" charset="-128"/>
              <a:ea typeface="HGP創英角ｺﾞｼｯｸUB" pitchFamily="50" charset="-128"/>
            </a:endParaRPr>
          </a:p>
          <a:p>
            <a:pPr algn="r"/>
            <a:r>
              <a:rPr kumimoji="1" lang="ja-JP" altLang="en-US" sz="1600" dirty="0" smtClean="0">
                <a:latin typeface="HGP創英角ｺﾞｼｯｸUB" pitchFamily="50" charset="-128"/>
                <a:ea typeface="HGP創英角ｺﾞｼｯｸUB" pitchFamily="50" charset="-128"/>
              </a:rPr>
              <a:t>（平久保　２００６）</a:t>
            </a:r>
            <a:endParaRPr kumimoji="1" lang="ja-JP" altLang="en-US" sz="1600" dirty="0">
              <a:latin typeface="HGP創英角ｺﾞｼｯｸUB" pitchFamily="50" charset="-128"/>
              <a:ea typeface="HGP創英角ｺﾞｼｯｸUB" pitchFamily="50" charset="-128"/>
            </a:endParaRPr>
          </a:p>
        </p:txBody>
      </p:sp>
      <p:sp>
        <p:nvSpPr>
          <p:cNvPr id="7" name="円/楕円 6"/>
          <p:cNvSpPr/>
          <p:nvPr/>
        </p:nvSpPr>
        <p:spPr>
          <a:xfrm>
            <a:off x="428596" y="4429132"/>
            <a:ext cx="1428760" cy="1357322"/>
          </a:xfrm>
          <a:prstGeom prst="ellipse">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HGP創英角ｺﾞｼｯｸUB" pitchFamily="50" charset="-128"/>
                <a:ea typeface="HGP創英角ｺﾞｼｯｸUB" pitchFamily="50" charset="-128"/>
              </a:rPr>
              <a:t>不完全な情報</a:t>
            </a:r>
            <a:endParaRPr kumimoji="1" lang="ja-JP" altLang="en-US" dirty="0">
              <a:latin typeface="HGP創英角ｺﾞｼｯｸUB" pitchFamily="50" charset="-128"/>
              <a:ea typeface="HGP創英角ｺﾞｼｯｸUB" pitchFamily="50" charset="-128"/>
            </a:endParaRPr>
          </a:p>
        </p:txBody>
      </p:sp>
      <p:sp>
        <p:nvSpPr>
          <p:cNvPr id="9" name="右矢印 8"/>
          <p:cNvSpPr/>
          <p:nvPr/>
        </p:nvSpPr>
        <p:spPr>
          <a:xfrm>
            <a:off x="2285984" y="4857760"/>
            <a:ext cx="4357718" cy="642942"/>
          </a:xfrm>
          <a:prstGeom prst="rightArrow">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円/楕円 10"/>
          <p:cNvSpPr/>
          <p:nvPr/>
        </p:nvSpPr>
        <p:spPr>
          <a:xfrm>
            <a:off x="7215206" y="4500570"/>
            <a:ext cx="1428760" cy="1357322"/>
          </a:xfrm>
          <a:prstGeom prst="ellipse">
            <a:avLst/>
          </a:prstGeom>
          <a:solidFill>
            <a:srgbClr val="00206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HGP創英角ｺﾞｼｯｸUB" pitchFamily="50" charset="-128"/>
                <a:ea typeface="HGP創英角ｺﾞｼｯｸUB" pitchFamily="50" charset="-128"/>
              </a:rPr>
              <a:t>完全</a:t>
            </a:r>
            <a:endParaRPr kumimoji="1" lang="en-US" altLang="ja-JP" dirty="0" smtClean="0">
              <a:latin typeface="HGP創英角ｺﾞｼｯｸUB" pitchFamily="50" charset="-128"/>
              <a:ea typeface="HGP創英角ｺﾞｼｯｸUB" pitchFamily="50" charset="-128"/>
            </a:endParaRPr>
          </a:p>
          <a:p>
            <a:pPr algn="ctr"/>
            <a:r>
              <a:rPr kumimoji="1" lang="ja-JP" altLang="en-US" dirty="0" smtClean="0">
                <a:latin typeface="HGP創英角ｺﾞｼｯｸUB" pitchFamily="50" charset="-128"/>
                <a:ea typeface="HGP創英角ｺﾞｼｯｸUB" pitchFamily="50" charset="-128"/>
              </a:rPr>
              <a:t>な情報</a:t>
            </a:r>
            <a:endParaRPr kumimoji="1" lang="ja-JP" altLang="en-US" dirty="0">
              <a:latin typeface="HGP創英角ｺﾞｼｯｸUB" pitchFamily="50" charset="-128"/>
              <a:ea typeface="HGP創英角ｺﾞｼｯｸUB" pitchFamily="50" charset="-128"/>
            </a:endParaRPr>
          </a:p>
        </p:txBody>
      </p:sp>
      <p:sp>
        <p:nvSpPr>
          <p:cNvPr id="10" name="テキスト ボックス 9"/>
          <p:cNvSpPr txBox="1"/>
          <p:nvPr/>
        </p:nvSpPr>
        <p:spPr>
          <a:xfrm>
            <a:off x="1571604" y="5786454"/>
            <a:ext cx="5857916" cy="830997"/>
          </a:xfrm>
          <a:prstGeom prst="rect">
            <a:avLst/>
          </a:prstGeom>
          <a:solidFill>
            <a:schemeClr val="accent2">
              <a:lumMod val="40000"/>
              <a:lumOff val="60000"/>
            </a:schemeClr>
          </a:solidFill>
        </p:spPr>
        <p:txBody>
          <a:bodyPr wrap="square" rtlCol="0">
            <a:spAutoFit/>
          </a:bodyPr>
          <a:lstStyle/>
          <a:p>
            <a:pPr algn="ctr"/>
            <a:r>
              <a:rPr kumimoji="1" lang="ja-JP" altLang="en-US" sz="2400" dirty="0" smtClean="0">
                <a:latin typeface="HGP創英角ｺﾞｼｯｸUB" pitchFamily="50" charset="-128"/>
                <a:ea typeface="HGP創英角ｺﾞｼｯｸUB" pitchFamily="50" charset="-128"/>
              </a:rPr>
              <a:t>不完全な情報を完全な情報にしたいため</a:t>
            </a:r>
            <a:endParaRPr kumimoji="1" lang="en-US" altLang="ja-JP" sz="2400" dirty="0" smtClean="0">
              <a:latin typeface="HGP創英角ｺﾞｼｯｸUB" pitchFamily="50" charset="-128"/>
              <a:ea typeface="HGP創英角ｺﾞｼｯｸUB" pitchFamily="50" charset="-128"/>
            </a:endParaRPr>
          </a:p>
          <a:p>
            <a:pPr algn="ctr"/>
            <a:r>
              <a:rPr kumimoji="1" lang="ja-JP" altLang="en-US" sz="2400" dirty="0" smtClean="0">
                <a:solidFill>
                  <a:srgbClr val="FF0000"/>
                </a:solidFill>
                <a:latin typeface="HGP創英角ｺﾞｼｯｸUB" pitchFamily="50" charset="-128"/>
                <a:ea typeface="HGP創英角ｺﾞｼｯｸUB" pitchFamily="50" charset="-128"/>
              </a:rPr>
              <a:t>通常の広告よりも記憶されやすい</a:t>
            </a:r>
            <a:endParaRPr kumimoji="1" lang="ja-JP" altLang="en-US" sz="2400" dirty="0">
              <a:solidFill>
                <a:srgbClr val="FF0000"/>
              </a:solidFill>
              <a:latin typeface="HGP創英角ｺﾞｼｯｸUB" pitchFamily="50" charset="-128"/>
              <a:ea typeface="HGP創英角ｺﾞｼｯｸUB"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25</a:t>
            </a:fld>
            <a:endParaRPr kumimoji="1" lang="ja-JP" altLang="en-US"/>
          </a:p>
        </p:txBody>
      </p:sp>
      <p:sp>
        <p:nvSpPr>
          <p:cNvPr id="4" name="コンテンツ プレースホルダ 3"/>
          <p:cNvSpPr>
            <a:spLocks noGrp="1"/>
          </p:cNvSpPr>
          <p:nvPr>
            <p:ph sz="quarter" idx="1"/>
          </p:nvPr>
        </p:nvSpPr>
        <p:spPr>
          <a:xfrm>
            <a:off x="214282" y="1785926"/>
            <a:ext cx="6643734" cy="642942"/>
          </a:xfrm>
        </p:spPr>
        <p:txBody>
          <a:bodyPr>
            <a:normAutofit/>
          </a:bodyPr>
          <a:lstStyle/>
          <a:p>
            <a:pPr>
              <a:buNone/>
            </a:pPr>
            <a:r>
              <a:rPr lang="ja-JP" altLang="en-US" sz="2400" dirty="0" smtClean="0">
                <a:latin typeface="HGP創英角ｺﾞｼｯｸUB" pitchFamily="50" charset="-128"/>
                <a:ea typeface="HGP創英角ｺﾞｼｯｸUB" pitchFamily="50" charset="-128"/>
              </a:rPr>
              <a:t>消費者の態度を４種類に分類することができる</a:t>
            </a:r>
            <a:endParaRPr lang="en-US" altLang="ja-JP" sz="2400" dirty="0" smtClean="0">
              <a:latin typeface="HGP創英角ｺﾞｼｯｸUB" pitchFamily="50" charset="-128"/>
              <a:ea typeface="HGP創英角ｺﾞｼｯｸUB" pitchFamily="50" charset="-128"/>
            </a:endParaRPr>
          </a:p>
        </p:txBody>
      </p:sp>
      <p:sp>
        <p:nvSpPr>
          <p:cNvPr id="5" name="正方形/長方形 4"/>
          <p:cNvSpPr/>
          <p:nvPr/>
        </p:nvSpPr>
        <p:spPr>
          <a:xfrm>
            <a:off x="1285852" y="3214686"/>
            <a:ext cx="6715172" cy="32147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a:stCxn id="5" idx="1"/>
            <a:endCxn id="5" idx="3"/>
          </p:cNvCxnSpPr>
          <p:nvPr/>
        </p:nvCxnSpPr>
        <p:spPr>
          <a:xfrm rot="10800000" flipH="1">
            <a:off x="1285852" y="4822041"/>
            <a:ext cx="6715172"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a:stCxn id="5" idx="0"/>
            <a:endCxn id="5" idx="2"/>
          </p:cNvCxnSpPr>
          <p:nvPr/>
        </p:nvCxnSpPr>
        <p:spPr>
          <a:xfrm rot="16200000" flipH="1">
            <a:off x="3036083" y="4822041"/>
            <a:ext cx="3214710"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1000100" y="2857496"/>
            <a:ext cx="7429552"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rot="5400000">
            <a:off x="-856494" y="4785528"/>
            <a:ext cx="3286148"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4857752" y="2357430"/>
            <a:ext cx="3714776" cy="400110"/>
          </a:xfrm>
          <a:prstGeom prst="rect">
            <a:avLst/>
          </a:prstGeom>
          <a:noFill/>
        </p:spPr>
        <p:txBody>
          <a:bodyPr wrap="square" rtlCol="0">
            <a:spAutoFit/>
          </a:bodyPr>
          <a:lstStyle/>
          <a:p>
            <a:r>
              <a:rPr lang="ja-JP" altLang="en-US" sz="2000" dirty="0" smtClean="0">
                <a:latin typeface="HGP創英角ｺﾞｼｯｸUB" pitchFamily="50" charset="-128"/>
                <a:ea typeface="HGP創英角ｺﾞｼｯｸUB" pitchFamily="50" charset="-128"/>
              </a:rPr>
              <a:t>商品概念に対する関与度</a:t>
            </a:r>
            <a:endParaRPr kumimoji="1" lang="ja-JP" altLang="en-US" sz="2000" dirty="0">
              <a:latin typeface="HGP創英角ｺﾞｼｯｸUB" pitchFamily="50" charset="-128"/>
              <a:ea typeface="HGP創英角ｺﾞｼｯｸUB" pitchFamily="50" charset="-128"/>
            </a:endParaRPr>
          </a:p>
        </p:txBody>
      </p:sp>
      <p:sp>
        <p:nvSpPr>
          <p:cNvPr id="20" name="テキスト ボックス 19"/>
          <p:cNvSpPr txBox="1"/>
          <p:nvPr/>
        </p:nvSpPr>
        <p:spPr>
          <a:xfrm>
            <a:off x="112068" y="4214818"/>
            <a:ext cx="492443" cy="2143140"/>
          </a:xfrm>
          <a:prstGeom prst="rect">
            <a:avLst/>
          </a:prstGeom>
          <a:noFill/>
        </p:spPr>
        <p:txBody>
          <a:bodyPr vert="eaVert" wrap="square" rtlCol="0">
            <a:spAutoFit/>
          </a:bodyPr>
          <a:lstStyle/>
          <a:p>
            <a:r>
              <a:rPr kumimoji="1" lang="ja-JP" altLang="en-US" sz="2000" dirty="0" smtClean="0">
                <a:latin typeface="HGP創英角ｺﾞｼｯｸUB" pitchFamily="50" charset="-128"/>
                <a:ea typeface="HGP創英角ｺﾞｼｯｸUB" pitchFamily="50" charset="-128"/>
              </a:rPr>
              <a:t>ブランドへの態度</a:t>
            </a:r>
            <a:endParaRPr kumimoji="1" lang="ja-JP" altLang="en-US" sz="2000" dirty="0">
              <a:latin typeface="HGP創英角ｺﾞｼｯｸUB" pitchFamily="50" charset="-128"/>
              <a:ea typeface="HGP創英角ｺﾞｼｯｸUB" pitchFamily="50" charset="-128"/>
            </a:endParaRPr>
          </a:p>
        </p:txBody>
      </p:sp>
      <p:sp>
        <p:nvSpPr>
          <p:cNvPr id="21" name="テキスト ボックス 20"/>
          <p:cNvSpPr txBox="1"/>
          <p:nvPr/>
        </p:nvSpPr>
        <p:spPr>
          <a:xfrm>
            <a:off x="1357290" y="3643314"/>
            <a:ext cx="3214710" cy="923330"/>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①ブランドへの態度</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商品概念</a:t>
            </a:r>
            <a:r>
              <a:rPr kumimoji="1" lang="ja-JP" altLang="en-US" dirty="0" smtClean="0">
                <a:latin typeface="HGP創英角ｺﾞｼｯｸUB" pitchFamily="50" charset="-128"/>
                <a:ea typeface="HGP創英角ｺﾞｼｯｸUB" pitchFamily="50" charset="-128"/>
              </a:rPr>
              <a:t>に対する</a:t>
            </a:r>
            <a:r>
              <a:rPr lang="ja-JP" altLang="en-US" dirty="0" smtClean="0">
                <a:latin typeface="HGP創英角ｺﾞｼｯｸUB" pitchFamily="50" charset="-128"/>
                <a:ea typeface="HGP創英角ｺﾞｼｯｸUB" pitchFamily="50" charset="-128"/>
              </a:rPr>
              <a:t>関与度</a:t>
            </a:r>
            <a:r>
              <a:rPr kumimoji="1" lang="ja-JP" altLang="en-US" dirty="0" smtClean="0">
                <a:latin typeface="HGP創英角ｺﾞｼｯｸUB" pitchFamily="50" charset="-128"/>
                <a:ea typeface="HGP創英角ｺﾞｼｯｸUB" pitchFamily="50" charset="-128"/>
              </a:rPr>
              <a:t>が共に高い</a:t>
            </a:r>
            <a:endParaRPr kumimoji="1" lang="ja-JP" altLang="en-US" dirty="0">
              <a:latin typeface="HGP創英角ｺﾞｼｯｸUB" pitchFamily="50" charset="-128"/>
              <a:ea typeface="HGP創英角ｺﾞｼｯｸUB" pitchFamily="50" charset="-128"/>
            </a:endParaRPr>
          </a:p>
        </p:txBody>
      </p:sp>
      <p:sp>
        <p:nvSpPr>
          <p:cNvPr id="22" name="テキスト ボックス 21"/>
          <p:cNvSpPr txBox="1"/>
          <p:nvPr/>
        </p:nvSpPr>
        <p:spPr>
          <a:xfrm>
            <a:off x="4714876" y="3643314"/>
            <a:ext cx="3214710" cy="923330"/>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②ブランドへの態度は高い</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商品概念に対する関与度は低い</a:t>
            </a:r>
            <a:endParaRPr kumimoji="1" lang="ja-JP" altLang="en-US" dirty="0">
              <a:latin typeface="HGP創英角ｺﾞｼｯｸUB" pitchFamily="50" charset="-128"/>
              <a:ea typeface="HGP創英角ｺﾞｼｯｸUB" pitchFamily="50" charset="-128"/>
            </a:endParaRPr>
          </a:p>
        </p:txBody>
      </p:sp>
      <p:sp>
        <p:nvSpPr>
          <p:cNvPr id="23" name="テキスト ボックス 22"/>
          <p:cNvSpPr txBox="1"/>
          <p:nvPr/>
        </p:nvSpPr>
        <p:spPr>
          <a:xfrm>
            <a:off x="1428728" y="5214950"/>
            <a:ext cx="3143272" cy="923330"/>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③ブランドへの態度は低い</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商品概念に対する関与度は高い</a:t>
            </a:r>
            <a:endParaRPr kumimoji="1" lang="ja-JP" altLang="en-US" dirty="0">
              <a:latin typeface="HGP創英角ｺﾞｼｯｸUB" pitchFamily="50" charset="-128"/>
              <a:ea typeface="HGP創英角ｺﾞｼｯｸUB" pitchFamily="50" charset="-128"/>
            </a:endParaRPr>
          </a:p>
        </p:txBody>
      </p:sp>
      <p:sp>
        <p:nvSpPr>
          <p:cNvPr id="24" name="テキスト ボックス 23"/>
          <p:cNvSpPr txBox="1"/>
          <p:nvPr/>
        </p:nvSpPr>
        <p:spPr>
          <a:xfrm>
            <a:off x="4714876" y="5143512"/>
            <a:ext cx="3214710" cy="923330"/>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④ブランドへの態度、</a:t>
            </a:r>
            <a:endParaRPr kumimoji="1" lang="en-US" altLang="ja-JP" dirty="0" smtClean="0">
              <a:latin typeface="HGP創英角ｺﾞｼｯｸUB" pitchFamily="50" charset="-128"/>
              <a:ea typeface="HGP創英角ｺﾞｼｯｸUB" pitchFamily="50" charset="-128"/>
            </a:endParaRPr>
          </a:p>
          <a:p>
            <a:r>
              <a:rPr lang="ja-JP" altLang="en-US" dirty="0" smtClean="0">
                <a:latin typeface="HGP創英角ｺﾞｼｯｸUB" pitchFamily="50" charset="-128"/>
                <a:ea typeface="HGP創英角ｺﾞｼｯｸUB" pitchFamily="50" charset="-128"/>
              </a:rPr>
              <a:t>商品概念</a:t>
            </a:r>
            <a:r>
              <a:rPr kumimoji="1" lang="ja-JP" altLang="en-US" dirty="0" smtClean="0">
                <a:latin typeface="HGP創英角ｺﾞｼｯｸUB" pitchFamily="50" charset="-128"/>
                <a:ea typeface="HGP創英角ｺﾞｼｯｸUB" pitchFamily="50" charset="-128"/>
              </a:rPr>
              <a:t>に対する</a:t>
            </a:r>
            <a:r>
              <a:rPr lang="ja-JP" altLang="en-US" dirty="0" smtClean="0">
                <a:latin typeface="HGP創英角ｺﾞｼｯｸUB" pitchFamily="50" charset="-128"/>
                <a:ea typeface="HGP創英角ｺﾞｼｯｸUB" pitchFamily="50" charset="-128"/>
              </a:rPr>
              <a:t>関与度</a:t>
            </a:r>
            <a:r>
              <a:rPr kumimoji="1" lang="ja-JP" altLang="en-US" dirty="0" smtClean="0">
                <a:latin typeface="HGP創英角ｺﾞｼｯｸUB" pitchFamily="50" charset="-128"/>
                <a:ea typeface="HGP創英角ｺﾞｼｯｸUB" pitchFamily="50" charset="-128"/>
              </a:rPr>
              <a:t>が共に低い</a:t>
            </a:r>
            <a:endParaRPr kumimoji="1" lang="ja-JP" altLang="en-US" dirty="0">
              <a:latin typeface="HGP創英角ｺﾞｼｯｸUB" pitchFamily="50" charset="-128"/>
              <a:ea typeface="HGP創英角ｺﾞｼｯｸUB" pitchFamily="50" charset="-128"/>
            </a:endParaRPr>
          </a:p>
        </p:txBody>
      </p:sp>
      <p:sp>
        <p:nvSpPr>
          <p:cNvPr id="25" name="テキスト ボックス 24"/>
          <p:cNvSpPr txBox="1"/>
          <p:nvPr/>
        </p:nvSpPr>
        <p:spPr>
          <a:xfrm>
            <a:off x="357158" y="3071810"/>
            <a:ext cx="428628"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高</a:t>
            </a:r>
            <a:endParaRPr kumimoji="1" lang="ja-JP" altLang="en-US" dirty="0">
              <a:latin typeface="HGP創英角ｺﾞｼｯｸUB" pitchFamily="50" charset="-128"/>
              <a:ea typeface="HGP創英角ｺﾞｼｯｸUB" pitchFamily="50" charset="-128"/>
            </a:endParaRPr>
          </a:p>
        </p:txBody>
      </p:sp>
      <p:sp>
        <p:nvSpPr>
          <p:cNvPr id="26" name="テキスト ボックス 25"/>
          <p:cNvSpPr txBox="1"/>
          <p:nvPr/>
        </p:nvSpPr>
        <p:spPr>
          <a:xfrm>
            <a:off x="1071538" y="2428868"/>
            <a:ext cx="1000132" cy="369332"/>
          </a:xfrm>
          <a:prstGeom prst="rect">
            <a:avLst/>
          </a:prstGeom>
          <a:noFill/>
        </p:spPr>
        <p:txBody>
          <a:bodyPr wrap="square" rtlCol="0">
            <a:spAutoFit/>
          </a:bodyPr>
          <a:lstStyle/>
          <a:p>
            <a:r>
              <a:rPr kumimoji="1" lang="ja-JP" altLang="en-US" dirty="0" smtClean="0"/>
              <a:t>高</a:t>
            </a:r>
            <a:endParaRPr kumimoji="1" lang="ja-JP" altLang="en-US" dirty="0"/>
          </a:p>
        </p:txBody>
      </p:sp>
      <p:sp>
        <p:nvSpPr>
          <p:cNvPr id="27" name="テキスト ボックス 26"/>
          <p:cNvSpPr txBox="1"/>
          <p:nvPr/>
        </p:nvSpPr>
        <p:spPr>
          <a:xfrm>
            <a:off x="8358214" y="2500306"/>
            <a:ext cx="500066" cy="369332"/>
          </a:xfrm>
          <a:prstGeom prst="rect">
            <a:avLst/>
          </a:prstGeom>
          <a:noFill/>
        </p:spPr>
        <p:txBody>
          <a:bodyPr wrap="square" rtlCol="0">
            <a:spAutoFit/>
          </a:bodyPr>
          <a:lstStyle/>
          <a:p>
            <a:r>
              <a:rPr kumimoji="1" lang="ja-JP" altLang="en-US" dirty="0" smtClean="0"/>
              <a:t>低</a:t>
            </a:r>
            <a:endParaRPr kumimoji="1" lang="ja-JP" altLang="en-US" dirty="0"/>
          </a:p>
        </p:txBody>
      </p:sp>
      <p:sp>
        <p:nvSpPr>
          <p:cNvPr id="28" name="テキスト ボックス 27"/>
          <p:cNvSpPr txBox="1"/>
          <p:nvPr/>
        </p:nvSpPr>
        <p:spPr>
          <a:xfrm>
            <a:off x="285720" y="6357958"/>
            <a:ext cx="500066"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低</a:t>
            </a:r>
            <a:endParaRPr kumimoji="1" lang="ja-JP" altLang="en-US" dirty="0">
              <a:latin typeface="HGP創英角ｺﾞｼｯｸUB" pitchFamily="50" charset="-128"/>
              <a:ea typeface="HGP創英角ｺﾞｼｯｸUB" pitchFamily="50" charset="-128"/>
            </a:endParaRPr>
          </a:p>
        </p:txBody>
      </p:sp>
      <p:sp>
        <p:nvSpPr>
          <p:cNvPr id="29"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消費者要因</a:t>
            </a:r>
            <a:endParaRPr kumimoji="1" lang="ja-JP"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1071538" y="2643182"/>
            <a:ext cx="7143800" cy="1643074"/>
          </a:xfrm>
          <a:prstGeom prst="roundRect">
            <a:avLst/>
          </a:prstGeom>
          <a:ln w="34925"/>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26</a:t>
            </a:fld>
            <a:endParaRPr kumimoji="1" lang="ja-JP" altLang="en-US"/>
          </a:p>
        </p:txBody>
      </p:sp>
      <p:sp>
        <p:nvSpPr>
          <p:cNvPr id="4" name="コンテンツ プレースホルダ 3"/>
          <p:cNvSpPr>
            <a:spLocks noGrp="1"/>
          </p:cNvSpPr>
          <p:nvPr>
            <p:ph sz="quarter" idx="1"/>
          </p:nvPr>
        </p:nvSpPr>
        <p:spPr>
          <a:xfrm>
            <a:off x="357158" y="1785926"/>
            <a:ext cx="8153400" cy="738174"/>
          </a:xfrm>
        </p:spPr>
        <p:txBody>
          <a:bodyPr>
            <a:normAutofit/>
          </a:bodyPr>
          <a:lstStyle/>
          <a:p>
            <a:r>
              <a:rPr kumimoji="1" lang="ja-JP" altLang="en-US" sz="3200" dirty="0" smtClean="0">
                <a:latin typeface="HGP創英角ｺﾞｼｯｸUB" pitchFamily="50" charset="-128"/>
                <a:ea typeface="HGP創英角ｺﾞｼｯｸUB" pitchFamily="50" charset="-128"/>
              </a:rPr>
              <a:t>ブランドに対する態度</a:t>
            </a:r>
            <a:endParaRPr kumimoji="1" lang="ja-JP" altLang="en-US" sz="3200" dirty="0">
              <a:latin typeface="HGP創英角ｺﾞｼｯｸUB" pitchFamily="50" charset="-128"/>
              <a:ea typeface="HGP創英角ｺﾞｼｯｸUB" pitchFamily="50" charset="-128"/>
            </a:endParaRPr>
          </a:p>
        </p:txBody>
      </p:sp>
      <p:sp>
        <p:nvSpPr>
          <p:cNvPr id="5" name="テキスト ボックス 4"/>
          <p:cNvSpPr txBox="1"/>
          <p:nvPr/>
        </p:nvSpPr>
        <p:spPr>
          <a:xfrm>
            <a:off x="1214414" y="2643182"/>
            <a:ext cx="6858048" cy="1661993"/>
          </a:xfrm>
          <a:prstGeom prst="rect">
            <a:avLst/>
          </a:prstGeom>
          <a:noFill/>
        </p:spPr>
        <p:txBody>
          <a:bodyPr wrap="square" rtlCol="0">
            <a:spAutoFit/>
          </a:bodyPr>
          <a:lstStyle/>
          <a:p>
            <a:r>
              <a:rPr kumimoji="1" lang="ja-JP" altLang="en-US" sz="2800" dirty="0" smtClean="0">
                <a:latin typeface="HGP創英角ｺﾞｼｯｸUB" pitchFamily="50" charset="-128"/>
                <a:ea typeface="HGP創英角ｺﾞｼｯｸUB" pitchFamily="50" charset="-128"/>
              </a:rPr>
              <a:t>ブランドに対し好ましい態度を有していれば、情報の収集が促進され、常に記憶への刺激が促進される。　　　　　　　　　　　</a:t>
            </a:r>
            <a:r>
              <a:rPr kumimoji="1" lang="ja-JP" altLang="en-US" dirty="0" smtClean="0">
                <a:latin typeface="HGP創英角ｺﾞｼｯｸUB" pitchFamily="50" charset="-128"/>
                <a:ea typeface="HGP創英角ｺﾞｼｯｸUB" pitchFamily="50" charset="-128"/>
              </a:rPr>
              <a:t>（上田雅夫　</a:t>
            </a:r>
            <a:r>
              <a:rPr kumimoji="1" lang="en-US" altLang="ja-JP" dirty="0" smtClean="0">
                <a:latin typeface="HGP創英角ｺﾞｼｯｸUB" pitchFamily="50" charset="-128"/>
                <a:ea typeface="HGP創英角ｺﾞｼｯｸUB" pitchFamily="50" charset="-128"/>
              </a:rPr>
              <a:t>2009</a:t>
            </a:r>
            <a:r>
              <a:rPr kumimoji="1" lang="ja-JP" altLang="en-US" dirty="0" smtClean="0">
                <a:latin typeface="HGP創英角ｺﾞｼｯｸUB" pitchFamily="50" charset="-128"/>
                <a:ea typeface="HGP創英角ｺﾞｼｯｸUB" pitchFamily="50" charset="-128"/>
              </a:rPr>
              <a:t>）</a:t>
            </a:r>
            <a:endParaRPr kumimoji="1" lang="ja-JP" altLang="en-US" dirty="0">
              <a:latin typeface="HGP創英角ｺﾞｼｯｸUB" pitchFamily="50" charset="-128"/>
              <a:ea typeface="HGP創英角ｺﾞｼｯｸUB" pitchFamily="50" charset="-128"/>
            </a:endParaRPr>
          </a:p>
        </p:txBody>
      </p:sp>
      <p:sp>
        <p:nvSpPr>
          <p:cNvPr id="8"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latin typeface="HGP創英角ｺﾞｼｯｸUB" pitchFamily="50" charset="-128"/>
                <a:ea typeface="HGP創英角ｺﾞｼｯｸUB" pitchFamily="50" charset="-128"/>
              </a:rPr>
              <a:t>消費者要因</a:t>
            </a:r>
            <a:endParaRPr kumimoji="1" lang="ja-JP" altLang="en-US" dirty="0">
              <a:latin typeface="HGP創英角ｺﾞｼｯｸUB" pitchFamily="50" charset="-128"/>
              <a:ea typeface="HGP創英角ｺﾞｼｯｸUB"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285720" y="2714620"/>
            <a:ext cx="3357586" cy="571504"/>
          </a:xfrm>
          <a:prstGeom prst="roundRect">
            <a:avLst/>
          </a:prstGeom>
          <a:ln w="34925"/>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800" dirty="0" smtClean="0">
                <a:latin typeface="HGP創英角ｺﾞｼｯｸUB" pitchFamily="50" charset="-128"/>
                <a:ea typeface="HGP創英角ｺﾞｼｯｸUB" pitchFamily="50" charset="-128"/>
              </a:rPr>
              <a:t>関与の高い行動</a:t>
            </a:r>
            <a:endParaRPr kumimoji="1" lang="ja-JP" altLang="en-US" dirty="0">
              <a:latin typeface="HGP創英角ｺﾞｼｯｸUB" pitchFamily="50" charset="-128"/>
              <a:ea typeface="HGP創英角ｺﾞｼｯｸUB" pitchFamily="50" charset="-128"/>
            </a:endParaRPr>
          </a:p>
        </p:txBody>
      </p:sp>
      <p:sp>
        <p:nvSpPr>
          <p:cNvPr id="2" name="タイトル 1"/>
          <p:cNvSpPr>
            <a:spLocks noGrp="1"/>
          </p:cNvSpPr>
          <p:nvPr>
            <p:ph type="title"/>
          </p:nvPr>
        </p:nvSpPr>
        <p:spPr>
          <a:xfrm>
            <a:off x="0" y="203200"/>
            <a:ext cx="9144000" cy="1143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kumimoji="1" lang="ja-JP" altLang="en-US" dirty="0" smtClean="0">
                <a:latin typeface="HGP創英角ｺﾞｼｯｸUB" pitchFamily="50" charset="-128"/>
                <a:ea typeface="HGP創英角ｺﾞｼｯｸUB" pitchFamily="50" charset="-128"/>
              </a:rPr>
              <a:t>消費者要因</a:t>
            </a:r>
            <a:r>
              <a:rPr kumimoji="1" lang="en-US" altLang="ja-JP" dirty="0" smtClean="0">
                <a:latin typeface="HGP創英角ｺﾞｼｯｸUB" pitchFamily="50" charset="-128"/>
                <a:ea typeface="HGP創英角ｺﾞｼｯｸUB" pitchFamily="50" charset="-128"/>
              </a:rPr>
              <a:t>	</a:t>
            </a:r>
            <a:endParaRPr kumimoji="1" lang="ja-JP" altLang="en-US" dirty="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27</a:t>
            </a:fld>
            <a:endParaRPr kumimoji="1" lang="ja-JP" altLang="en-US"/>
          </a:p>
        </p:txBody>
      </p:sp>
      <p:sp>
        <p:nvSpPr>
          <p:cNvPr id="6" name="テキスト ボックス 5"/>
          <p:cNvSpPr txBox="1"/>
          <p:nvPr/>
        </p:nvSpPr>
        <p:spPr>
          <a:xfrm>
            <a:off x="857224" y="5357826"/>
            <a:ext cx="7286676"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・情報に関心がないし注意を払わない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・どのブランドを購入したか、使用したか覚えていない。</a:t>
            </a:r>
            <a:endParaRPr lang="en-US" altLang="ja-JP" sz="2400" dirty="0" smtClean="0">
              <a:latin typeface="HGP創英角ｺﾞｼｯｸUB" pitchFamily="50" charset="-128"/>
              <a:ea typeface="HGP創英角ｺﾞｼｯｸUB" pitchFamily="50" charset="-128"/>
            </a:endParaRPr>
          </a:p>
        </p:txBody>
      </p:sp>
      <p:sp>
        <p:nvSpPr>
          <p:cNvPr id="8" name="テキスト ボックス 7"/>
          <p:cNvSpPr txBox="1"/>
          <p:nvPr/>
        </p:nvSpPr>
        <p:spPr>
          <a:xfrm>
            <a:off x="857224" y="3357562"/>
            <a:ext cx="5286412" cy="1107996"/>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・情報収集にもお金と時間をかける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・広告や記事によく目を通す</a:t>
            </a:r>
          </a:p>
          <a:p>
            <a:endParaRPr kumimoji="1" lang="ja-JP" altLang="en-US" dirty="0">
              <a:latin typeface="HGP創英角ｺﾞｼｯｸUB" pitchFamily="50" charset="-128"/>
              <a:ea typeface="HGP創英角ｺﾞｼｯｸUB" pitchFamily="50" charset="-128"/>
            </a:endParaRPr>
          </a:p>
        </p:txBody>
      </p:sp>
      <p:sp>
        <p:nvSpPr>
          <p:cNvPr id="10" name="角丸四角形 9"/>
          <p:cNvSpPr/>
          <p:nvPr/>
        </p:nvSpPr>
        <p:spPr>
          <a:xfrm>
            <a:off x="285720" y="4714884"/>
            <a:ext cx="3286148" cy="571504"/>
          </a:xfrm>
          <a:prstGeom prst="roundRect">
            <a:avLst/>
          </a:prstGeom>
          <a:ln w="34925"/>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800" dirty="0" smtClean="0">
                <a:latin typeface="HGP創英角ｺﾞｼｯｸUB" pitchFamily="50" charset="-128"/>
                <a:ea typeface="HGP創英角ｺﾞｼｯｸUB" pitchFamily="50" charset="-128"/>
              </a:rPr>
              <a:t>関与の低い行動</a:t>
            </a:r>
            <a:endParaRPr kumimoji="1" lang="ja-JP" altLang="en-US" dirty="0">
              <a:latin typeface="HGP創英角ｺﾞｼｯｸUB" pitchFamily="50" charset="-128"/>
              <a:ea typeface="HGP創英角ｺﾞｼｯｸUB" pitchFamily="50" charset="-128"/>
            </a:endParaRPr>
          </a:p>
        </p:txBody>
      </p:sp>
      <p:sp>
        <p:nvSpPr>
          <p:cNvPr id="12" name="コンテンツ プレースホルダ 3"/>
          <p:cNvSpPr>
            <a:spLocks noGrp="1"/>
          </p:cNvSpPr>
          <p:nvPr>
            <p:ph sz="quarter" idx="1"/>
          </p:nvPr>
        </p:nvSpPr>
        <p:spPr>
          <a:xfrm>
            <a:off x="0" y="1571612"/>
            <a:ext cx="9001156" cy="1071570"/>
          </a:xfrm>
        </p:spPr>
        <p:txBody>
          <a:bodyPr>
            <a:normAutofit/>
          </a:bodyPr>
          <a:lstStyle/>
          <a:p>
            <a:pPr>
              <a:buNone/>
            </a:pPr>
            <a:r>
              <a:rPr lang="ja-JP" altLang="en-US" b="1" dirty="0" smtClean="0">
                <a:latin typeface="HGP創英角ｺﾞｼｯｸUB" pitchFamily="50" charset="-128"/>
                <a:ea typeface="HGP創英角ｺﾞｼｯｸUB" pitchFamily="50" charset="-128"/>
              </a:rPr>
              <a:t>商品概念</a:t>
            </a:r>
            <a:r>
              <a:rPr kumimoji="1" lang="ja-JP" altLang="en-US" b="1" dirty="0" smtClean="0">
                <a:latin typeface="HGP創英角ｺﾞｼｯｸUB" pitchFamily="50" charset="-128"/>
                <a:ea typeface="HGP創英角ｺﾞｼｯｸUB" pitchFamily="50" charset="-128"/>
              </a:rPr>
              <a:t>に対する関与度の違いによる行動の変化</a:t>
            </a:r>
            <a:endParaRPr kumimoji="1" lang="en-US" altLang="ja-JP" b="1" dirty="0" smtClean="0">
              <a:latin typeface="HGP創英角ｺﾞｼｯｸUB" pitchFamily="50" charset="-128"/>
              <a:ea typeface="HGP創英角ｺﾞｼｯｸUB"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5143504" y="5500702"/>
            <a:ext cx="3214710" cy="107157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dirty="0" smtClean="0">
                <a:solidFill>
                  <a:schemeClr val="tx1"/>
                </a:solidFill>
                <a:latin typeface="HGP創英角ｺﾞｼｯｸUB" pitchFamily="50" charset="-128"/>
                <a:ea typeface="HGP創英角ｺﾞｼｯｸUB" pitchFamily="50" charset="-128"/>
              </a:rPr>
              <a:t>情報に注意を払わない</a:t>
            </a:r>
            <a:endParaRPr kumimoji="1" lang="ja-JP" altLang="en-US" dirty="0">
              <a:solidFill>
                <a:schemeClr val="tx1"/>
              </a:solidFill>
              <a:latin typeface="HGP創英角ｺﾞｼｯｸUB" pitchFamily="50" charset="-128"/>
              <a:ea typeface="HGP創英角ｺﾞｼｯｸUB" pitchFamily="50" charset="-128"/>
            </a:endParaRPr>
          </a:p>
        </p:txBody>
      </p:sp>
      <p:sp>
        <p:nvSpPr>
          <p:cNvPr id="6" name="角丸四角形 5"/>
          <p:cNvSpPr/>
          <p:nvPr/>
        </p:nvSpPr>
        <p:spPr>
          <a:xfrm>
            <a:off x="214282" y="1571612"/>
            <a:ext cx="4143404" cy="271464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buNone/>
            </a:pPr>
            <a:r>
              <a:rPr lang="ja-JP" altLang="en-US" dirty="0" smtClean="0">
                <a:latin typeface="HGP創英角ｺﾞｼｯｸUB" pitchFamily="50" charset="-128"/>
                <a:ea typeface="HGP創英角ｺﾞｼｯｸUB" pitchFamily="50" charset="-128"/>
              </a:rPr>
              <a:t>・ブランドに対する好意的態度が高い</a:t>
            </a:r>
            <a:endParaRPr lang="en-US" altLang="ja-JP" dirty="0" smtClean="0">
              <a:latin typeface="HGP創英角ｺﾞｼｯｸUB" pitchFamily="50" charset="-128"/>
              <a:ea typeface="HGP創英角ｺﾞｼｯｸUB" pitchFamily="50" charset="-128"/>
            </a:endParaRPr>
          </a:p>
          <a:p>
            <a:pPr>
              <a:buNone/>
            </a:pPr>
            <a:r>
              <a:rPr lang="ja-JP" altLang="en-US" dirty="0" smtClean="0">
                <a:latin typeface="HGP創英角ｺﾞｼｯｸUB" pitchFamily="50" charset="-128"/>
                <a:ea typeface="HGP創英角ｺﾞｼｯｸUB" pitchFamily="50" charset="-128"/>
              </a:rPr>
              <a:t>・商品概念に対する関与度が高い</a:t>
            </a:r>
          </a:p>
          <a:p>
            <a:pPr algn="ctr"/>
            <a:endParaRPr kumimoji="1" lang="ja-JP" altLang="en-US" dirty="0">
              <a:latin typeface="HGP創英角ｺﾞｼｯｸUB" pitchFamily="50" charset="-128"/>
              <a:ea typeface="HGP創英角ｺﾞｼｯｸUB" pitchFamily="50" charset="-128"/>
            </a:endParaRPr>
          </a:p>
        </p:txBody>
      </p:sp>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pPr/>
              <a:t>28</a:t>
            </a:fld>
            <a:endParaRPr kumimoji="1" lang="ja-JP" altLang="en-US"/>
          </a:p>
        </p:txBody>
      </p:sp>
      <p:sp>
        <p:nvSpPr>
          <p:cNvPr id="5"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kumimoji="1" lang="ja-JP" altLang="en-US" dirty="0" smtClean="0">
                <a:latin typeface="HGP創英角ｺﾞｼｯｸUB" pitchFamily="50" charset="-128"/>
                <a:ea typeface="HGP創英角ｺﾞｼｯｸUB" pitchFamily="50" charset="-128"/>
              </a:rPr>
              <a:t>消費者要因</a:t>
            </a:r>
            <a:r>
              <a:rPr kumimoji="1" lang="en-US" altLang="ja-JP" dirty="0" smtClean="0">
                <a:latin typeface="HGP創英角ｺﾞｼｯｸUB" pitchFamily="50" charset="-128"/>
                <a:ea typeface="HGP創英角ｺﾞｼｯｸUB" pitchFamily="50" charset="-128"/>
              </a:rPr>
              <a:t>	</a:t>
            </a:r>
            <a:endParaRPr kumimoji="1" lang="ja-JP" altLang="en-US" dirty="0">
              <a:latin typeface="HGP創英角ｺﾞｼｯｸUB" pitchFamily="50" charset="-128"/>
              <a:ea typeface="HGP創英角ｺﾞｼｯｸUB" pitchFamily="50" charset="-128"/>
            </a:endParaRPr>
          </a:p>
        </p:txBody>
      </p:sp>
      <p:sp>
        <p:nvSpPr>
          <p:cNvPr id="7" name="角丸四角形 6"/>
          <p:cNvSpPr/>
          <p:nvPr/>
        </p:nvSpPr>
        <p:spPr>
          <a:xfrm>
            <a:off x="4857752" y="1571612"/>
            <a:ext cx="4000528" cy="271464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latin typeface="HGP創英角ｺﾞｼｯｸUB" pitchFamily="50" charset="-128"/>
                <a:ea typeface="HGP創英角ｺﾞｼｯｸUB" pitchFamily="50" charset="-128"/>
              </a:rPr>
              <a:t>・ブランドに対する好意的態度が低い</a:t>
            </a:r>
            <a:endParaRPr kumimoji="1" lang="en-US" altLang="ja-JP" dirty="0" smtClean="0">
              <a:latin typeface="HGP創英角ｺﾞｼｯｸUB" pitchFamily="50" charset="-128"/>
              <a:ea typeface="HGP創英角ｺﾞｼｯｸUB" pitchFamily="50" charset="-128"/>
            </a:endParaRPr>
          </a:p>
          <a:p>
            <a:pPr algn="ctr"/>
            <a:r>
              <a:rPr lang="ja-JP" altLang="en-US" dirty="0" smtClean="0">
                <a:latin typeface="HGP創英角ｺﾞｼｯｸUB" pitchFamily="50" charset="-128"/>
                <a:ea typeface="HGP創英角ｺﾞｼｯｸUB" pitchFamily="50" charset="-128"/>
              </a:rPr>
              <a:t>・商品概念に対する関与度が低い</a:t>
            </a:r>
            <a:endParaRPr kumimoji="1" lang="ja-JP" altLang="en-US" dirty="0">
              <a:latin typeface="HGP創英角ｺﾞｼｯｸUB" pitchFamily="50" charset="-128"/>
              <a:ea typeface="HGP創英角ｺﾞｼｯｸUB" pitchFamily="50" charset="-128"/>
            </a:endParaRPr>
          </a:p>
        </p:txBody>
      </p:sp>
      <p:sp>
        <p:nvSpPr>
          <p:cNvPr id="8" name="下矢印 7"/>
          <p:cNvSpPr/>
          <p:nvPr/>
        </p:nvSpPr>
        <p:spPr>
          <a:xfrm>
            <a:off x="2071670" y="4429132"/>
            <a:ext cx="571504"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6715140" y="4429132"/>
            <a:ext cx="57150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71472" y="5572140"/>
            <a:ext cx="3500462" cy="107157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dirty="0" smtClean="0">
                <a:solidFill>
                  <a:schemeClr val="tx1"/>
                </a:solidFill>
                <a:latin typeface="HGP創英角ｺﾞｼｯｸUB" pitchFamily="50" charset="-128"/>
                <a:ea typeface="HGP創英角ｺﾞｼｯｸUB" pitchFamily="50" charset="-128"/>
              </a:rPr>
              <a:t>広告に目を通し、情報収集をする</a:t>
            </a:r>
            <a:endParaRPr kumimoji="1" lang="ja-JP" altLang="en-US" dirty="0">
              <a:solidFill>
                <a:schemeClr val="tx1"/>
              </a:solidFill>
              <a:latin typeface="HGP創英角ｺﾞｼｯｸUB" pitchFamily="50" charset="-128"/>
              <a:ea typeface="HGP創英角ｺﾞｼｯｸUB"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4643438" y="1785926"/>
            <a:ext cx="4286280" cy="4857784"/>
          </a:xfrm>
          <a:prstGeom prst="roundRect">
            <a:avLst>
              <a:gd name="adj" fmla="val 2504"/>
            </a:avLst>
          </a:prstGeom>
          <a:ln w="15875" cap="sq">
            <a:round/>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角丸四角形 10"/>
          <p:cNvSpPr/>
          <p:nvPr/>
        </p:nvSpPr>
        <p:spPr>
          <a:xfrm>
            <a:off x="214282" y="1785926"/>
            <a:ext cx="4286280" cy="4857784"/>
          </a:xfrm>
          <a:prstGeom prst="roundRect">
            <a:avLst>
              <a:gd name="adj" fmla="val 2504"/>
            </a:avLst>
          </a:prstGeom>
          <a:ln w="15875" cap="sq">
            <a:round/>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29</a:t>
            </a:fld>
            <a:endParaRPr kumimoji="1" lang="ja-JP" altLang="en-US"/>
          </a:p>
        </p:txBody>
      </p:sp>
      <p:sp>
        <p:nvSpPr>
          <p:cNvPr id="5" name="テキスト ボックス 4"/>
          <p:cNvSpPr txBox="1"/>
          <p:nvPr/>
        </p:nvSpPr>
        <p:spPr>
          <a:xfrm>
            <a:off x="4786314" y="2000240"/>
            <a:ext cx="3929090"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②ブランドへの態度は高い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商品概念に対する関与度は低い</a:t>
            </a:r>
            <a:endParaRPr lang="ja-JP" altLang="en-US" sz="2400" dirty="0">
              <a:latin typeface="HGP創英角ｺﾞｼｯｸUB" pitchFamily="50" charset="-128"/>
              <a:ea typeface="HGP創英角ｺﾞｼｯｸUB" pitchFamily="50" charset="-128"/>
            </a:endParaRPr>
          </a:p>
        </p:txBody>
      </p:sp>
      <p:sp>
        <p:nvSpPr>
          <p:cNvPr id="7" name="下矢印 6"/>
          <p:cNvSpPr/>
          <p:nvPr/>
        </p:nvSpPr>
        <p:spPr>
          <a:xfrm>
            <a:off x="1928794" y="3286124"/>
            <a:ext cx="571504" cy="107157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500034" y="4572008"/>
            <a:ext cx="3714776" cy="192882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latin typeface="HGP創英角ｺﾞｼｯｸUB" pitchFamily="50" charset="-128"/>
                <a:ea typeface="HGP創英角ｺﾞｼｯｸUB" pitchFamily="50" charset="-128"/>
              </a:rPr>
              <a:t>情報収集が促進される</a:t>
            </a:r>
            <a:endParaRPr kumimoji="1" lang="ja-JP" altLang="en-US" sz="2400" dirty="0">
              <a:latin typeface="HGP創英角ｺﾞｼｯｸUB" pitchFamily="50" charset="-128"/>
              <a:ea typeface="HGP創英角ｺﾞｼｯｸUB" pitchFamily="50" charset="-128"/>
            </a:endParaRPr>
          </a:p>
        </p:txBody>
      </p:sp>
      <p:sp>
        <p:nvSpPr>
          <p:cNvPr id="9" name="角丸四角形 8"/>
          <p:cNvSpPr/>
          <p:nvPr/>
        </p:nvSpPr>
        <p:spPr>
          <a:xfrm>
            <a:off x="4857752" y="4572008"/>
            <a:ext cx="3857652" cy="192882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latin typeface="HGP創英角ｺﾞｼｯｸUB" pitchFamily="50" charset="-128"/>
                <a:ea typeface="HGP創英角ｺﾞｼｯｸUB" pitchFamily="50" charset="-128"/>
              </a:rPr>
              <a:t>商品概念</a:t>
            </a:r>
            <a:r>
              <a:rPr kumimoji="1" lang="ja-JP" altLang="en-US" sz="2400" dirty="0" smtClean="0">
                <a:latin typeface="HGP創英角ｺﾞｼｯｸUB" pitchFamily="50" charset="-128"/>
                <a:ea typeface="HGP創英角ｺﾞｼｯｸUB" pitchFamily="50" charset="-128"/>
              </a:rPr>
              <a:t>には注意を払わないが、ブランド名がわかると広告に目を通すようになる</a:t>
            </a:r>
            <a:endParaRPr kumimoji="1" lang="ja-JP" altLang="en-US" sz="2400" dirty="0">
              <a:latin typeface="HGP創英角ｺﾞｼｯｸUB" pitchFamily="50" charset="-128"/>
              <a:ea typeface="HGP創英角ｺﾞｼｯｸUB" pitchFamily="50" charset="-128"/>
            </a:endParaRPr>
          </a:p>
        </p:txBody>
      </p:sp>
      <p:sp>
        <p:nvSpPr>
          <p:cNvPr id="12" name="下矢印 11"/>
          <p:cNvSpPr/>
          <p:nvPr/>
        </p:nvSpPr>
        <p:spPr>
          <a:xfrm>
            <a:off x="6500826" y="3286124"/>
            <a:ext cx="571504" cy="107157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357158" y="1928802"/>
            <a:ext cx="3929090" cy="147732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①ブランドへの態度と商品概念に対する関与度が共に高い</a:t>
            </a:r>
          </a:p>
          <a:p>
            <a:endParaRPr kumimoji="1" lang="ja-JP" altLang="en-US" dirty="0">
              <a:latin typeface="HGP創英角ｺﾞｼｯｸUB" pitchFamily="50" charset="-128"/>
              <a:ea typeface="HGP創英角ｺﾞｼｯｸUB" pitchFamily="50" charset="-128"/>
            </a:endParaRPr>
          </a:p>
        </p:txBody>
      </p:sp>
      <p:sp>
        <p:nvSpPr>
          <p:cNvPr id="14"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消費者要因</a:t>
            </a:r>
            <a:endParaRPr kumimoji="1"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357158" y="1785926"/>
            <a:ext cx="8501122" cy="2357454"/>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現状分析</a:t>
            </a:r>
            <a:r>
              <a:rPr lang="ja-JP" altLang="en-US" dirty="0" smtClean="0"/>
              <a:t>①</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4D630588-C1EA-47CE-B38F-950E308D75F1}" type="slidenum">
              <a:rPr kumimoji="1" lang="ja-JP" altLang="en-US" smtClean="0">
                <a:solidFill>
                  <a:schemeClr val="tx1"/>
                </a:solidFill>
              </a:rPr>
              <a:pPr/>
              <a:t>3</a:t>
            </a:fld>
            <a:endParaRPr kumimoji="1" lang="ja-JP" altLang="en-US" dirty="0">
              <a:solidFill>
                <a:schemeClr val="tx1"/>
              </a:solidFill>
            </a:endParaRPr>
          </a:p>
        </p:txBody>
      </p:sp>
      <p:sp>
        <p:nvSpPr>
          <p:cNvPr id="8" name="正方形/長方形 7"/>
          <p:cNvSpPr/>
          <p:nvPr/>
        </p:nvSpPr>
        <p:spPr>
          <a:xfrm>
            <a:off x="539552" y="1916832"/>
            <a:ext cx="8280920" cy="1655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4143372" y="4429132"/>
            <a:ext cx="571504"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285984" y="5715016"/>
            <a:ext cx="3786214"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400" dirty="0" smtClean="0"/>
              <a:t>　</a:t>
            </a:r>
            <a:r>
              <a:rPr kumimoji="1" lang="ja-JP" altLang="en-US" sz="2400" dirty="0" smtClean="0">
                <a:latin typeface="HGP創英角ｺﾞｼｯｸUB" pitchFamily="50" charset="-128"/>
                <a:ea typeface="HGP創英角ｺﾞｼｯｸUB" pitchFamily="50" charset="-128"/>
              </a:rPr>
              <a:t>商業的メッセージの増加</a:t>
            </a:r>
            <a:endParaRPr kumimoji="1" lang="ja-JP" altLang="en-US" sz="2400" dirty="0">
              <a:latin typeface="HGP創英角ｺﾞｼｯｸUB" pitchFamily="50" charset="-128"/>
              <a:ea typeface="HGP創英角ｺﾞｼｯｸUB" pitchFamily="50" charset="-128"/>
            </a:endParaRPr>
          </a:p>
        </p:txBody>
      </p:sp>
      <p:sp>
        <p:nvSpPr>
          <p:cNvPr id="9" name="テキスト ボックス 8"/>
          <p:cNvSpPr txBox="1"/>
          <p:nvPr/>
        </p:nvSpPr>
        <p:spPr>
          <a:xfrm>
            <a:off x="714348" y="2214554"/>
            <a:ext cx="7858180" cy="1569660"/>
          </a:xfrm>
          <a:prstGeom prst="rect">
            <a:avLst/>
          </a:prstGeom>
          <a:noFill/>
        </p:spPr>
        <p:txBody>
          <a:bodyPr wrap="square" rtlCol="0">
            <a:spAutoFit/>
          </a:bodyPr>
          <a:lstStyle/>
          <a:p>
            <a:r>
              <a:rPr lang="ja-JP" altLang="en-US" sz="2400" dirty="0" smtClean="0">
                <a:latin typeface="HGSｺﾞｼｯｸE" pitchFamily="50" charset="-128"/>
                <a:ea typeface="HGSｺﾞｼｯｸE" pitchFamily="50" charset="-128"/>
              </a:rPr>
              <a:t>１日に平均消費者がさらされる商業的メッセージは、</a:t>
            </a:r>
            <a:endParaRPr lang="en-US" altLang="ja-JP" sz="2400" dirty="0" smtClean="0">
              <a:latin typeface="HGSｺﾞｼｯｸE" pitchFamily="50" charset="-128"/>
              <a:ea typeface="HGSｺﾞｼｯｸE" pitchFamily="50" charset="-128"/>
            </a:endParaRPr>
          </a:p>
          <a:p>
            <a:r>
              <a:rPr lang="ja-JP" altLang="en-US" sz="2400" dirty="0" smtClean="0">
                <a:latin typeface="HGSｺﾞｼｯｸE" pitchFamily="50" charset="-128"/>
                <a:ea typeface="HGSｺﾞｼｯｸE" pitchFamily="50" charset="-128"/>
              </a:rPr>
              <a:t>３０年前の５６０から３５００に増えている。</a:t>
            </a:r>
            <a:endParaRPr lang="en-US" altLang="ja-JP" sz="2400" dirty="0" smtClean="0">
              <a:latin typeface="HGSｺﾞｼｯｸE" pitchFamily="50" charset="-128"/>
              <a:ea typeface="HGSｺﾞｼｯｸE" pitchFamily="50" charset="-128"/>
            </a:endParaRPr>
          </a:p>
          <a:p>
            <a:r>
              <a:rPr lang="ja-JP" altLang="en-US" sz="2400" dirty="0" smtClean="0">
                <a:latin typeface="HGSｺﾞｼｯｸE" pitchFamily="50" charset="-128"/>
                <a:ea typeface="HGSｺﾞｼｯｸE" pitchFamily="50" charset="-128"/>
              </a:rPr>
              <a:t>もちろん、さらされた全ての刺激を脳に</a:t>
            </a:r>
            <a:endParaRPr lang="en-US" altLang="ja-JP" sz="2400" dirty="0" smtClean="0">
              <a:latin typeface="HGSｺﾞｼｯｸE" pitchFamily="50" charset="-128"/>
              <a:ea typeface="HGSｺﾞｼｯｸE" pitchFamily="50" charset="-128"/>
            </a:endParaRPr>
          </a:p>
          <a:p>
            <a:r>
              <a:rPr lang="ja-JP" altLang="en-US" sz="2400" dirty="0" smtClean="0">
                <a:latin typeface="HGSｺﾞｼｯｸE" pitchFamily="50" charset="-128"/>
                <a:ea typeface="HGSｺﾞｼｯｸE" pitchFamily="50" charset="-128"/>
              </a:rPr>
              <a:t>取り入れて処理するわけではない。</a:t>
            </a:r>
            <a:endParaRPr lang="en-US" altLang="ja-JP" sz="2400" dirty="0" smtClean="0">
              <a:latin typeface="HGSｺﾞｼｯｸE" pitchFamily="50" charset="-128"/>
              <a:ea typeface="HGSｺﾞｼｯｸE" pitchFamily="50" charset="-128"/>
            </a:endParaRPr>
          </a:p>
        </p:txBody>
      </p:sp>
      <p:sp>
        <p:nvSpPr>
          <p:cNvPr id="12" name="テキスト ボックス 11"/>
          <p:cNvSpPr txBox="1"/>
          <p:nvPr/>
        </p:nvSpPr>
        <p:spPr>
          <a:xfrm>
            <a:off x="6215074" y="3643314"/>
            <a:ext cx="2000264" cy="338554"/>
          </a:xfrm>
          <a:prstGeom prst="rect">
            <a:avLst/>
          </a:prstGeom>
          <a:noFill/>
        </p:spPr>
        <p:txBody>
          <a:bodyPr wrap="square" rtlCol="0">
            <a:spAutoFit/>
          </a:bodyPr>
          <a:lstStyle/>
          <a:p>
            <a:r>
              <a:rPr lang="ja-JP" altLang="en-US" sz="1600" dirty="0" smtClean="0">
                <a:latin typeface="HGP創英角ｺﾞｼｯｸUB" pitchFamily="50" charset="-128"/>
                <a:ea typeface="HGP創英角ｺﾞｼｯｸUB" pitchFamily="50" charset="-128"/>
              </a:rPr>
              <a:t>（平久保　２００６）</a:t>
            </a:r>
            <a:endParaRPr lang="en-US" altLang="ja-JP" sz="1600" dirty="0" smtClean="0">
              <a:latin typeface="HGP創英角ｺﾞｼｯｸUB" pitchFamily="50" charset="-128"/>
              <a:ea typeface="HGP創英角ｺﾞｼｯｸUB" pitchFamily="50"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4643438" y="1785926"/>
            <a:ext cx="4286280" cy="4857784"/>
          </a:xfrm>
          <a:prstGeom prst="roundRect">
            <a:avLst>
              <a:gd name="adj" fmla="val 2504"/>
            </a:avLst>
          </a:prstGeom>
          <a:ln w="15875" cap="sq">
            <a:round/>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角丸四角形 10"/>
          <p:cNvSpPr/>
          <p:nvPr/>
        </p:nvSpPr>
        <p:spPr>
          <a:xfrm>
            <a:off x="214282" y="1785926"/>
            <a:ext cx="4286280" cy="4857784"/>
          </a:xfrm>
          <a:prstGeom prst="roundRect">
            <a:avLst>
              <a:gd name="adj" fmla="val 2504"/>
            </a:avLst>
          </a:prstGeom>
          <a:ln w="15875" cap="sq">
            <a:round/>
          </a:ln>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30</a:t>
            </a:fld>
            <a:endParaRPr kumimoji="1" lang="ja-JP" altLang="en-US"/>
          </a:p>
        </p:txBody>
      </p:sp>
      <p:sp>
        <p:nvSpPr>
          <p:cNvPr id="6" name="テキスト ボックス 5"/>
          <p:cNvSpPr txBox="1"/>
          <p:nvPr/>
        </p:nvSpPr>
        <p:spPr>
          <a:xfrm>
            <a:off x="4714876" y="2000240"/>
            <a:ext cx="4286280" cy="830997"/>
          </a:xfrm>
          <a:prstGeom prst="rect">
            <a:avLst/>
          </a:prstGeom>
          <a:noFill/>
        </p:spPr>
        <p:txBody>
          <a:bodyPr wrap="square" rtlCol="0">
            <a:spAutoFit/>
          </a:bodyPr>
          <a:lstStyle/>
          <a:p>
            <a:r>
              <a:rPr lang="ja-JP" altLang="en-US" sz="2400" dirty="0" smtClean="0"/>
              <a:t>④ブランドへの態度と商品概念に対する関与度が共に低い</a:t>
            </a:r>
            <a:endParaRPr lang="ja-JP" altLang="en-US" sz="2400" dirty="0"/>
          </a:p>
        </p:txBody>
      </p:sp>
      <p:sp>
        <p:nvSpPr>
          <p:cNvPr id="9" name="角丸四角形 8"/>
          <p:cNvSpPr/>
          <p:nvPr/>
        </p:nvSpPr>
        <p:spPr>
          <a:xfrm>
            <a:off x="500034" y="4643446"/>
            <a:ext cx="3714776" cy="185738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t>ブランド名だけでは注目をしないが、</a:t>
            </a:r>
            <a:r>
              <a:rPr lang="ja-JP" altLang="en-US" sz="2400" dirty="0" smtClean="0"/>
              <a:t>商品概念</a:t>
            </a:r>
            <a:r>
              <a:rPr kumimoji="1" lang="ja-JP" altLang="en-US" sz="2400" dirty="0" smtClean="0"/>
              <a:t>が分かると広告によく目を通すようになる</a:t>
            </a:r>
            <a:endParaRPr kumimoji="1" lang="ja-JP" altLang="en-US" sz="2400" dirty="0"/>
          </a:p>
        </p:txBody>
      </p:sp>
      <p:sp>
        <p:nvSpPr>
          <p:cNvPr id="10" name="角丸四角形 9"/>
          <p:cNvSpPr/>
          <p:nvPr/>
        </p:nvSpPr>
        <p:spPr>
          <a:xfrm>
            <a:off x="4929190" y="4714884"/>
            <a:ext cx="3786214" cy="17859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t>広告に注意を払わず、情報収集もしない</a:t>
            </a:r>
            <a:endParaRPr kumimoji="1" lang="ja-JP" altLang="en-US" sz="2400" dirty="0"/>
          </a:p>
        </p:txBody>
      </p:sp>
      <p:sp>
        <p:nvSpPr>
          <p:cNvPr id="17" name="下矢印 16"/>
          <p:cNvSpPr/>
          <p:nvPr/>
        </p:nvSpPr>
        <p:spPr>
          <a:xfrm>
            <a:off x="1928794" y="3286124"/>
            <a:ext cx="571504" cy="107157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6500826" y="3286124"/>
            <a:ext cx="571504" cy="107157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28596" y="2000240"/>
            <a:ext cx="3857652" cy="1477328"/>
          </a:xfrm>
          <a:prstGeom prst="rect">
            <a:avLst/>
          </a:prstGeom>
          <a:noFill/>
        </p:spPr>
        <p:txBody>
          <a:bodyPr wrap="square" rtlCol="0">
            <a:spAutoFit/>
          </a:bodyPr>
          <a:lstStyle/>
          <a:p>
            <a:r>
              <a:rPr lang="ja-JP" altLang="en-US" sz="2400" dirty="0" smtClean="0"/>
              <a:t>③ブランドへの態度は低いが商品概念に対する関与度は高い</a:t>
            </a:r>
          </a:p>
          <a:p>
            <a:endParaRPr kumimoji="1" lang="ja-JP" altLang="en-US" dirty="0"/>
          </a:p>
        </p:txBody>
      </p:sp>
      <p:sp>
        <p:nvSpPr>
          <p:cNvPr id="13"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消費者要因</a:t>
            </a:r>
            <a:endParaRPr kumimoji="1" lang="ja-JP"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31</a:t>
            </a:fld>
            <a:endParaRPr kumimoji="1" lang="ja-JP" altLang="en-US"/>
          </a:p>
        </p:txBody>
      </p:sp>
      <p:sp>
        <p:nvSpPr>
          <p:cNvPr id="6" name="テキスト ボックス 5"/>
          <p:cNvSpPr txBox="1"/>
          <p:nvPr/>
        </p:nvSpPr>
        <p:spPr>
          <a:xfrm>
            <a:off x="857224" y="2786058"/>
            <a:ext cx="7143800" cy="1569660"/>
          </a:xfrm>
          <a:prstGeom prst="rect">
            <a:avLst/>
          </a:prstGeom>
          <a:noFill/>
          <a:ln w="25400">
            <a:solidFill>
              <a:schemeClr val="accent1">
                <a:lumMod val="75000"/>
              </a:schemeClr>
            </a:solidFill>
          </a:ln>
        </p:spPr>
        <p:txBody>
          <a:bodyPr wrap="square" rtlCol="0">
            <a:spAutoFit/>
          </a:bodyPr>
          <a:lstStyle/>
          <a:p>
            <a:pPr algn="ctr"/>
            <a:endParaRPr lang="en-US" altLang="ja-JP" sz="2400" dirty="0" smtClean="0"/>
          </a:p>
          <a:p>
            <a:pPr algn="ctr"/>
            <a:r>
              <a:rPr lang="ja-JP" altLang="en-US" sz="2400" dirty="0" smtClean="0"/>
              <a:t>では、これらの消費者心理には</a:t>
            </a:r>
            <a:endParaRPr lang="en-US" altLang="ja-JP" sz="2400" dirty="0" smtClean="0"/>
          </a:p>
          <a:p>
            <a:pPr algn="ctr"/>
            <a:r>
              <a:rPr lang="ja-JP" altLang="en-US" sz="2400" dirty="0" smtClean="0"/>
              <a:t>どのようなティーザー広告が有効なのだろうか？</a:t>
            </a:r>
            <a:endParaRPr lang="en-US" altLang="ja-JP" dirty="0" smtClean="0"/>
          </a:p>
          <a:p>
            <a:pPr algn="ctr"/>
            <a:endParaRPr lang="ja-JP" altLang="en-US" sz="2400" dirty="0" smtClean="0"/>
          </a:p>
        </p:txBody>
      </p:sp>
      <p:sp>
        <p:nvSpPr>
          <p:cNvPr id="5"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
        <p:nvSpPr>
          <p:cNvPr id="3" name="スライド番号プレースホルダ 2"/>
          <p:cNvSpPr>
            <a:spLocks noGrp="1"/>
          </p:cNvSpPr>
          <p:nvPr>
            <p:ph type="sldNum" sz="quarter" idx="12"/>
          </p:nvPr>
        </p:nvSpPr>
        <p:spPr>
          <a:xfrm>
            <a:off x="0" y="1285860"/>
            <a:ext cx="533400" cy="244476"/>
          </a:xfrm>
        </p:spPr>
        <p:txBody>
          <a:bodyPr>
            <a:noAutofit/>
          </a:bodyPr>
          <a:lstStyle/>
          <a:p>
            <a:fld id="{CF6874F2-626B-4BB2-9778-BA18345DE544}" type="slidenum">
              <a:rPr kumimoji="1" lang="ja-JP" altLang="en-US" smtClean="0">
                <a:solidFill>
                  <a:schemeClr val="tx1"/>
                </a:solidFill>
              </a:rPr>
              <a:pPr/>
              <a:t>32</a:t>
            </a:fld>
            <a:endParaRPr kumimoji="1" lang="ja-JP" altLang="en-US" dirty="0">
              <a:solidFill>
                <a:schemeClr val="tx1"/>
              </a:solidFill>
            </a:endParaRPr>
          </a:p>
        </p:txBody>
      </p:sp>
      <p:sp>
        <p:nvSpPr>
          <p:cNvPr id="5" name="角丸四角形 4"/>
          <p:cNvSpPr/>
          <p:nvPr/>
        </p:nvSpPr>
        <p:spPr>
          <a:xfrm>
            <a:off x="500034" y="2571744"/>
            <a:ext cx="3000396" cy="1485196"/>
          </a:xfrm>
          <a:prstGeom prst="roundRect">
            <a:avLst>
              <a:gd name="adj" fmla="val 10000"/>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sp>
      <p:grpSp>
        <p:nvGrpSpPr>
          <p:cNvPr id="4" name="グループ化 5"/>
          <p:cNvGrpSpPr/>
          <p:nvPr/>
        </p:nvGrpSpPr>
        <p:grpSpPr>
          <a:xfrm>
            <a:off x="500034" y="4071942"/>
            <a:ext cx="3071834" cy="2475326"/>
            <a:chOff x="5857920" y="2025267"/>
            <a:chExt cx="2560159" cy="2475326"/>
          </a:xfrm>
        </p:grpSpPr>
        <p:sp>
          <p:nvSpPr>
            <p:cNvPr id="7" name="片側の 2 つの角を丸めた四角形 6"/>
            <p:cNvSpPr/>
            <p:nvPr/>
          </p:nvSpPr>
          <p:spPr>
            <a:xfrm rot="10800000">
              <a:off x="5857920" y="2025267"/>
              <a:ext cx="2560159" cy="2475326"/>
            </a:xfrm>
            <a:prstGeom prst="round2SameRect">
              <a:avLst>
                <a:gd name="adj1" fmla="val 10500"/>
                <a:gd name="adj2" fmla="val 0"/>
              </a:avLst>
            </a:prstGeom>
            <a:solidFill>
              <a:srgbClr val="FF7C80"/>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 name="片側の 2 つの角を丸めた四角形 4"/>
            <p:cNvSpPr/>
            <p:nvPr/>
          </p:nvSpPr>
          <p:spPr>
            <a:xfrm rot="21600000">
              <a:off x="5934045" y="2025267"/>
              <a:ext cx="2407909" cy="23992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endParaRPr kumimoji="1" lang="en-US" altLang="ja-JP" sz="2000" kern="1200" dirty="0" smtClean="0">
                <a:solidFill>
                  <a:schemeClr val="tx1"/>
                </a:solidFill>
              </a:endParaRPr>
            </a:p>
          </p:txBody>
        </p:sp>
      </p:grpSp>
      <p:sp>
        <p:nvSpPr>
          <p:cNvPr id="9" name="角丸四角形 8"/>
          <p:cNvSpPr/>
          <p:nvPr/>
        </p:nvSpPr>
        <p:spPr>
          <a:xfrm>
            <a:off x="500034" y="1928802"/>
            <a:ext cx="3000396" cy="642942"/>
          </a:xfrm>
          <a:prstGeom prst="roundRect">
            <a:avLst/>
          </a:prstGeom>
          <a:ln>
            <a:solidFill>
              <a:schemeClr val="bg1"/>
            </a:solidFill>
          </a:ln>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t>ブランド名を隠している広告</a:t>
            </a:r>
            <a:endParaRPr kumimoji="1" lang="ja-JP" altLang="en-US" dirty="0"/>
          </a:p>
        </p:txBody>
      </p:sp>
      <p:sp>
        <p:nvSpPr>
          <p:cNvPr id="10" name="円/楕円 9"/>
          <p:cNvSpPr/>
          <p:nvPr/>
        </p:nvSpPr>
        <p:spPr>
          <a:xfrm>
            <a:off x="714348" y="4500570"/>
            <a:ext cx="785818" cy="785818"/>
          </a:xfrm>
          <a:prstGeom prst="ellipse">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t>商品</a:t>
            </a:r>
            <a:endParaRPr kumimoji="1" lang="en-US" altLang="ja-JP" sz="1400" dirty="0" smtClean="0"/>
          </a:p>
          <a:p>
            <a:pPr algn="ctr"/>
            <a:r>
              <a:rPr lang="ja-JP" altLang="en-US" sz="1400" dirty="0" smtClean="0"/>
              <a:t>特性</a:t>
            </a:r>
            <a:endParaRPr kumimoji="1" lang="ja-JP" altLang="en-US" sz="1400" dirty="0"/>
          </a:p>
        </p:txBody>
      </p:sp>
      <p:sp>
        <p:nvSpPr>
          <p:cNvPr id="11" name="右矢印 10"/>
          <p:cNvSpPr/>
          <p:nvPr/>
        </p:nvSpPr>
        <p:spPr>
          <a:xfrm>
            <a:off x="1714480" y="4786322"/>
            <a:ext cx="571504" cy="214314"/>
          </a:xfrm>
          <a:prstGeom prst="rightArrow">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2428860" y="4500570"/>
            <a:ext cx="785818" cy="785818"/>
          </a:xfrm>
          <a:prstGeom prst="ellipse">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t>ブランド</a:t>
            </a:r>
            <a:endParaRPr kumimoji="1" lang="ja-JP" altLang="en-US" sz="1400" dirty="0"/>
          </a:p>
        </p:txBody>
      </p:sp>
      <p:sp>
        <p:nvSpPr>
          <p:cNvPr id="17" name="下矢印 16"/>
          <p:cNvSpPr/>
          <p:nvPr/>
        </p:nvSpPr>
        <p:spPr>
          <a:xfrm>
            <a:off x="5643570" y="3714752"/>
            <a:ext cx="857256" cy="107157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286248" y="1785926"/>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19" name="テキスト ボックス 18"/>
          <p:cNvSpPr txBox="1"/>
          <p:nvPr/>
        </p:nvSpPr>
        <p:spPr>
          <a:xfrm>
            <a:off x="4143372" y="4929198"/>
            <a:ext cx="1857388" cy="461665"/>
          </a:xfrm>
          <a:prstGeom prst="rect">
            <a:avLst/>
          </a:prstGeom>
          <a:noFill/>
        </p:spPr>
        <p:txBody>
          <a:bodyPr wrap="square" rtlCol="0">
            <a:spAutoFit/>
          </a:bodyPr>
          <a:lstStyle/>
          <a:p>
            <a:r>
              <a:rPr kumimoji="1" lang="ja-JP" altLang="en-US" sz="2400" u="sng" dirty="0" smtClean="0"/>
              <a:t>第二段階</a:t>
            </a:r>
            <a:endParaRPr kumimoji="1" lang="ja-JP" altLang="en-US" sz="2400" u="sng" dirty="0"/>
          </a:p>
        </p:txBody>
      </p:sp>
      <p:sp>
        <p:nvSpPr>
          <p:cNvPr id="20" name="テキスト ボックス 19"/>
          <p:cNvSpPr txBox="1"/>
          <p:nvPr/>
        </p:nvSpPr>
        <p:spPr>
          <a:xfrm>
            <a:off x="4286248" y="2571744"/>
            <a:ext cx="4214842" cy="830997"/>
          </a:xfrm>
          <a:prstGeom prst="rect">
            <a:avLst/>
          </a:prstGeom>
          <a:noFill/>
        </p:spPr>
        <p:txBody>
          <a:bodyPr wrap="square" rtlCol="0">
            <a:spAutoFit/>
          </a:bodyPr>
          <a:lstStyle/>
          <a:p>
            <a:r>
              <a:rPr kumimoji="1" lang="ja-JP" altLang="en-US" sz="2400" dirty="0" smtClean="0"/>
              <a:t>商品概念のみが情報として出されている</a:t>
            </a:r>
            <a:endParaRPr kumimoji="1" lang="ja-JP" altLang="en-US" sz="2400" dirty="0"/>
          </a:p>
        </p:txBody>
      </p:sp>
      <p:sp>
        <p:nvSpPr>
          <p:cNvPr id="21" name="テキスト ボックス 20"/>
          <p:cNvSpPr txBox="1"/>
          <p:nvPr/>
        </p:nvSpPr>
        <p:spPr>
          <a:xfrm>
            <a:off x="4357686" y="5643578"/>
            <a:ext cx="4643470" cy="461665"/>
          </a:xfrm>
          <a:prstGeom prst="rect">
            <a:avLst/>
          </a:prstGeom>
          <a:noFill/>
        </p:spPr>
        <p:txBody>
          <a:bodyPr wrap="square" rtlCol="0">
            <a:spAutoFit/>
          </a:bodyPr>
          <a:lstStyle/>
          <a:p>
            <a:r>
              <a:rPr kumimoji="1" lang="ja-JP" altLang="en-US" sz="2400" dirty="0" smtClean="0"/>
              <a:t>ブランド名も開示される</a:t>
            </a:r>
            <a:endParaRPr kumimoji="1" lang="ja-JP" alt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 4"/>
          <p:cNvGraphicFramePr>
            <a:graphicFrameLocks noGrp="1"/>
          </p:cNvGraphicFramePr>
          <p:nvPr>
            <p:ph idx="1"/>
          </p:nvPr>
        </p:nvGraphicFramePr>
        <p:xfrm>
          <a:off x="4786314" y="2000240"/>
          <a:ext cx="3857684" cy="1691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pPr/>
              <a:t>33</a:t>
            </a:fld>
            <a:endParaRPr kumimoji="1" lang="ja-JP" altLang="en-US"/>
          </a:p>
        </p:txBody>
      </p:sp>
      <p:grpSp>
        <p:nvGrpSpPr>
          <p:cNvPr id="3" name="グループ化 7"/>
          <p:cNvGrpSpPr/>
          <p:nvPr/>
        </p:nvGrpSpPr>
        <p:grpSpPr>
          <a:xfrm rot="19425345">
            <a:off x="3716856" y="2094122"/>
            <a:ext cx="353388" cy="847781"/>
            <a:chOff x="-232148" y="1496340"/>
            <a:chExt cx="4842826" cy="960785"/>
          </a:xfrm>
        </p:grpSpPr>
        <p:sp>
          <p:nvSpPr>
            <p:cNvPr id="9" name="直線コネクタ 3"/>
            <p:cNvSpPr/>
            <p:nvPr/>
          </p:nvSpPr>
          <p:spPr>
            <a:xfrm rot="2142401">
              <a:off x="-232148" y="2367070"/>
              <a:ext cx="4842826" cy="90055"/>
            </a:xfrm>
            <a:custGeom>
              <a:avLst/>
              <a:gdLst/>
              <a:ahLst/>
              <a:cxnLst/>
              <a:rect l="0" t="0" r="0" b="0"/>
              <a:pathLst>
                <a:path>
                  <a:moveTo>
                    <a:pt x="0" y="36079"/>
                  </a:moveTo>
                  <a:lnTo>
                    <a:pt x="976207" y="3607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直線コネクタ 4"/>
            <p:cNvSpPr/>
            <p:nvPr/>
          </p:nvSpPr>
          <p:spPr>
            <a:xfrm rot="2142401">
              <a:off x="2354465" y="1496340"/>
              <a:ext cx="48810" cy="4881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cxnSp>
        <p:nvCxnSpPr>
          <p:cNvPr id="13" name="直線コネクタ 12"/>
          <p:cNvCxnSpPr/>
          <p:nvPr/>
        </p:nvCxnSpPr>
        <p:spPr>
          <a:xfrm rot="5400000">
            <a:off x="2821769" y="3107529"/>
            <a:ext cx="3071834"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0" y="1857364"/>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16" name="正方形/長方形 15"/>
          <p:cNvSpPr/>
          <p:nvPr/>
        </p:nvSpPr>
        <p:spPr>
          <a:xfrm>
            <a:off x="4429124" y="1785926"/>
            <a:ext cx="1911320" cy="461665"/>
          </a:xfrm>
          <a:prstGeom prst="rect">
            <a:avLst/>
          </a:prstGeom>
        </p:spPr>
        <p:txBody>
          <a:bodyPr wrap="square">
            <a:spAutoFit/>
          </a:bodyPr>
          <a:lstStyle/>
          <a:p>
            <a:r>
              <a:rPr lang="ja-JP" altLang="en-US" sz="2400" u="sng" dirty="0" smtClean="0"/>
              <a:t>第ニ段階</a:t>
            </a:r>
            <a:endParaRPr lang="ja-JP" altLang="en-US" sz="2400" u="sng" dirty="0"/>
          </a:p>
        </p:txBody>
      </p:sp>
      <p:sp>
        <p:nvSpPr>
          <p:cNvPr id="19" name="円/楕円 18"/>
          <p:cNvSpPr/>
          <p:nvPr/>
        </p:nvSpPr>
        <p:spPr>
          <a:xfrm>
            <a:off x="6929454" y="2714620"/>
            <a:ext cx="1928826" cy="1143008"/>
          </a:xfrm>
          <a:prstGeom prst="ellipse">
            <a:avLst/>
          </a:prstGeom>
          <a:noFill/>
          <a:ln w="53975" cap="rnd" cmpd="dbl">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0" name="円形吹き出し 19"/>
          <p:cNvSpPr/>
          <p:nvPr/>
        </p:nvSpPr>
        <p:spPr>
          <a:xfrm>
            <a:off x="6072198" y="1428736"/>
            <a:ext cx="2000264" cy="571504"/>
          </a:xfrm>
          <a:prstGeom prst="wedgeEllipseCallout">
            <a:avLst>
              <a:gd name="adj1" fmla="val -20040"/>
              <a:gd name="adj2" fmla="val 13591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好意的態度・高</a:t>
            </a:r>
            <a:endParaRPr kumimoji="1" lang="ja-JP" altLang="en-US" sz="1400" dirty="0">
              <a:solidFill>
                <a:schemeClr val="tx1"/>
              </a:solidFill>
            </a:endParaRPr>
          </a:p>
        </p:txBody>
      </p:sp>
      <p:sp>
        <p:nvSpPr>
          <p:cNvPr id="21" name="円形吹き出し 20"/>
          <p:cNvSpPr/>
          <p:nvPr/>
        </p:nvSpPr>
        <p:spPr>
          <a:xfrm>
            <a:off x="5072066" y="3643314"/>
            <a:ext cx="2000264" cy="571504"/>
          </a:xfrm>
          <a:prstGeom prst="wedgeEllipseCallout">
            <a:avLst>
              <a:gd name="adj1" fmla="val 37579"/>
              <a:gd name="adj2" fmla="val -122419"/>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好意的態度・低</a:t>
            </a:r>
            <a:endParaRPr kumimoji="1" lang="ja-JP" altLang="en-US" sz="1400" dirty="0">
              <a:solidFill>
                <a:schemeClr val="tx1"/>
              </a:solidFill>
            </a:endParaRPr>
          </a:p>
        </p:txBody>
      </p:sp>
      <p:sp>
        <p:nvSpPr>
          <p:cNvPr id="23" name="円形吹き出し 22"/>
          <p:cNvSpPr/>
          <p:nvPr/>
        </p:nvSpPr>
        <p:spPr>
          <a:xfrm>
            <a:off x="857224" y="3929066"/>
            <a:ext cx="1428760" cy="500066"/>
          </a:xfrm>
          <a:prstGeom prst="wedgeEllipseCallout">
            <a:avLst>
              <a:gd name="adj1" fmla="val 41579"/>
              <a:gd name="adj2" fmla="val -84085"/>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関与度・低</a:t>
            </a:r>
            <a:endParaRPr kumimoji="1" lang="ja-JP" altLang="en-US" sz="1400" dirty="0">
              <a:solidFill>
                <a:schemeClr val="tx1"/>
              </a:solidFill>
            </a:endParaRPr>
          </a:p>
        </p:txBody>
      </p:sp>
      <p:sp>
        <p:nvSpPr>
          <p:cNvPr id="25" name="角丸四角形 24"/>
          <p:cNvSpPr/>
          <p:nvPr/>
        </p:nvSpPr>
        <p:spPr>
          <a:xfrm>
            <a:off x="285720" y="5072074"/>
            <a:ext cx="8643998" cy="1357322"/>
          </a:xfrm>
          <a:prstGeom prst="roundRect">
            <a:avLst/>
          </a:prstGeom>
          <a:ln w="666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800" dirty="0" smtClean="0"/>
              <a:t>ブランド名を隠す広告は、</a:t>
            </a:r>
            <a:r>
              <a:rPr lang="ja-JP" altLang="ja-JP" sz="2800" dirty="0" smtClean="0"/>
              <a:t>ブランドに対する好意的態度</a:t>
            </a:r>
            <a:r>
              <a:rPr lang="ja-JP" altLang="en-US" sz="2800" dirty="0" smtClean="0"/>
              <a:t>が</a:t>
            </a:r>
            <a:r>
              <a:rPr lang="ja-JP" altLang="ja-JP" sz="2800" dirty="0" smtClean="0"/>
              <a:t>低</a:t>
            </a:r>
            <a:r>
              <a:rPr lang="ja-JP" altLang="en-US" sz="2800" dirty="0" smtClean="0"/>
              <a:t>く、商品概念の関与度が</a:t>
            </a:r>
            <a:r>
              <a:rPr lang="ja-JP" altLang="ja-JP" sz="2800" dirty="0" smtClean="0"/>
              <a:t>高</a:t>
            </a:r>
            <a:r>
              <a:rPr lang="ja-JP" altLang="en-US" sz="2800" dirty="0" smtClean="0"/>
              <a:t>い消費者に有効</a:t>
            </a:r>
            <a:endParaRPr kumimoji="1" lang="ja-JP" altLang="en-US" dirty="0"/>
          </a:p>
        </p:txBody>
      </p:sp>
      <p:graphicFrame>
        <p:nvGraphicFramePr>
          <p:cNvPr id="24" name="図表 23"/>
          <p:cNvGraphicFramePr/>
          <p:nvPr/>
        </p:nvGraphicFramePr>
        <p:xfrm>
          <a:off x="214282" y="2285992"/>
          <a:ext cx="4000496" cy="19288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2" name="円形吹き出し 21"/>
          <p:cNvSpPr/>
          <p:nvPr/>
        </p:nvSpPr>
        <p:spPr>
          <a:xfrm>
            <a:off x="1285852" y="2214554"/>
            <a:ext cx="1428760" cy="500066"/>
          </a:xfrm>
          <a:prstGeom prst="wedgeEllipseCallout">
            <a:avLst>
              <a:gd name="adj1" fmla="val 30246"/>
              <a:gd name="adj2" fmla="val 9496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関与度・高</a:t>
            </a:r>
            <a:endParaRPr kumimoji="1" lang="ja-JP" altLang="en-US" sz="1400" dirty="0">
              <a:solidFill>
                <a:schemeClr val="tx1"/>
              </a:solidFill>
            </a:endParaRPr>
          </a:p>
        </p:txBody>
      </p:sp>
      <p:sp>
        <p:nvSpPr>
          <p:cNvPr id="27" name="爆発 1 26"/>
          <p:cNvSpPr/>
          <p:nvPr/>
        </p:nvSpPr>
        <p:spPr>
          <a:xfrm>
            <a:off x="3214678" y="3929066"/>
            <a:ext cx="1428760" cy="785818"/>
          </a:xfrm>
          <a:prstGeom prst="irregularSeal1">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リスク</a:t>
            </a:r>
            <a:endParaRPr kumimoji="1" lang="ja-JP" altLang="en-US" dirty="0">
              <a:solidFill>
                <a:schemeClr val="tx1"/>
              </a:solidFill>
            </a:endParaRPr>
          </a:p>
        </p:txBody>
      </p:sp>
      <p:sp>
        <p:nvSpPr>
          <p:cNvPr id="26"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
        <p:nvSpPr>
          <p:cNvPr id="3" name="スライド番号プレースホルダ 2"/>
          <p:cNvSpPr>
            <a:spLocks noGrp="1"/>
          </p:cNvSpPr>
          <p:nvPr>
            <p:ph type="sldNum" sz="quarter" idx="12"/>
          </p:nvPr>
        </p:nvSpPr>
        <p:spPr>
          <a:xfrm>
            <a:off x="8429652" y="6429396"/>
            <a:ext cx="533400" cy="244476"/>
          </a:xfrm>
        </p:spPr>
        <p:txBody>
          <a:bodyPr>
            <a:noAutofit/>
          </a:bodyPr>
          <a:lstStyle/>
          <a:p>
            <a:fld id="{CF6874F2-626B-4BB2-9778-BA18345DE544}" type="slidenum">
              <a:rPr kumimoji="1" lang="ja-JP" altLang="en-US" smtClean="0">
                <a:solidFill>
                  <a:schemeClr val="tx1"/>
                </a:solidFill>
              </a:rPr>
              <a:pPr/>
              <a:t>34</a:t>
            </a:fld>
            <a:endParaRPr kumimoji="1" lang="ja-JP" altLang="en-US" dirty="0">
              <a:solidFill>
                <a:schemeClr val="tx1"/>
              </a:solidFill>
            </a:endParaRPr>
          </a:p>
        </p:txBody>
      </p:sp>
      <p:grpSp>
        <p:nvGrpSpPr>
          <p:cNvPr id="4" name="グループ化 5"/>
          <p:cNvGrpSpPr/>
          <p:nvPr/>
        </p:nvGrpSpPr>
        <p:grpSpPr>
          <a:xfrm>
            <a:off x="571472" y="3786190"/>
            <a:ext cx="2928958" cy="2475326"/>
            <a:chOff x="3071826" y="2000266"/>
            <a:chExt cx="2560159" cy="2475326"/>
          </a:xfrm>
        </p:grpSpPr>
        <p:sp>
          <p:nvSpPr>
            <p:cNvPr id="7" name="片側の 2 つの角を丸めた四角形 6"/>
            <p:cNvSpPr/>
            <p:nvPr/>
          </p:nvSpPr>
          <p:spPr>
            <a:xfrm rot="10800000">
              <a:off x="3071826" y="2000266"/>
              <a:ext cx="2560159" cy="2475326"/>
            </a:xfrm>
            <a:prstGeom prst="round2SameRect">
              <a:avLst>
                <a:gd name="adj1" fmla="val 10500"/>
                <a:gd name="adj2" fmla="val 0"/>
              </a:avLst>
            </a:prstGeom>
            <a:solidFill>
              <a:srgbClr val="3399FF"/>
            </a:solidFill>
          </p:spPr>
          <p:style>
            <a:lnRef idx="2">
              <a:schemeClr val="lt1">
                <a:hueOff val="0"/>
                <a:satOff val="0"/>
                <a:lumOff val="0"/>
                <a:alphaOff val="0"/>
              </a:schemeClr>
            </a:lnRef>
            <a:fillRef idx="1">
              <a:scrgbClr r="0" g="0" b="0"/>
            </a:fillRef>
            <a:effectRef idx="0">
              <a:schemeClr val="accent3">
                <a:hueOff val="-8413219"/>
                <a:satOff val="-4326"/>
                <a:lumOff val="-1863"/>
                <a:alphaOff val="0"/>
              </a:schemeClr>
            </a:effectRef>
            <a:fontRef idx="minor">
              <a:schemeClr val="lt1"/>
            </a:fontRef>
          </p:style>
        </p:sp>
        <p:sp>
          <p:nvSpPr>
            <p:cNvPr id="8" name="片側の 2 つの角を丸めた四角形 4"/>
            <p:cNvSpPr/>
            <p:nvPr/>
          </p:nvSpPr>
          <p:spPr>
            <a:xfrm rot="21600000">
              <a:off x="3147951" y="2000266"/>
              <a:ext cx="2407909" cy="23992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endParaRPr kumimoji="1" lang="en-US" altLang="ja-JP" sz="2000" kern="1200" dirty="0" smtClean="0">
                <a:solidFill>
                  <a:schemeClr val="tx1"/>
                </a:solidFill>
              </a:endParaRPr>
            </a:p>
          </p:txBody>
        </p:sp>
      </p:grpSp>
      <p:sp>
        <p:nvSpPr>
          <p:cNvPr id="9" name="角丸四角形 8"/>
          <p:cNvSpPr/>
          <p:nvPr/>
        </p:nvSpPr>
        <p:spPr>
          <a:xfrm>
            <a:off x="571472" y="1785926"/>
            <a:ext cx="2857520" cy="642942"/>
          </a:xfrm>
          <a:prstGeom prst="roundRect">
            <a:avLst/>
          </a:prstGeom>
          <a:ln>
            <a:solidFill>
              <a:schemeClr val="bg1"/>
            </a:solidFill>
          </a:ln>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t>商品特性を隠している広告</a:t>
            </a:r>
            <a:endParaRPr kumimoji="1" lang="ja-JP" altLang="en-US" dirty="0"/>
          </a:p>
        </p:txBody>
      </p:sp>
      <p:sp>
        <p:nvSpPr>
          <p:cNvPr id="10" name="円/楕円 9"/>
          <p:cNvSpPr/>
          <p:nvPr/>
        </p:nvSpPr>
        <p:spPr>
          <a:xfrm>
            <a:off x="714348" y="4214818"/>
            <a:ext cx="785818" cy="785818"/>
          </a:xfrm>
          <a:prstGeom prst="ellipse">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t>ブランド</a:t>
            </a:r>
            <a:endParaRPr kumimoji="1" lang="ja-JP" altLang="en-US" sz="1400" dirty="0"/>
          </a:p>
        </p:txBody>
      </p:sp>
      <p:sp>
        <p:nvSpPr>
          <p:cNvPr id="11" name="右矢印 10"/>
          <p:cNvSpPr/>
          <p:nvPr/>
        </p:nvSpPr>
        <p:spPr>
          <a:xfrm>
            <a:off x="1714480" y="4572008"/>
            <a:ext cx="642942" cy="214314"/>
          </a:xfrm>
          <a:prstGeom prst="rightArrow">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21"/>
          <p:cNvSpPr txBox="1">
            <a:spLocks/>
          </p:cNvSpPr>
          <p:nvPr/>
        </p:nvSpPr>
        <p:spPr>
          <a:xfrm>
            <a:off x="2500298" y="4214818"/>
            <a:ext cx="836462" cy="790596"/>
          </a:xfrm>
          <a:prstGeom prst="ellipse">
            <a:avLst/>
          </a:prstGeom>
          <a:solidFill>
            <a:srgbClr val="002060"/>
          </a:solidFill>
          <a:ln w="19050" cap="flat" cmpd="sng" algn="ctr">
            <a:noFill/>
            <a:prstDash val="soli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vert="horz"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schemeClr val="lt1"/>
                </a:solidFill>
                <a:effectLst/>
                <a:uLnTx/>
                <a:uFillTx/>
                <a:latin typeface="+mn-lt"/>
                <a:ea typeface="+mn-ea"/>
                <a:cs typeface="+mn-cs"/>
              </a:rPr>
              <a:t>商品特性</a:t>
            </a:r>
            <a:endParaRPr kumimoji="1" lang="ja-JP" altLang="en-US" sz="1400" b="0" i="0" u="none" strike="noStrike" kern="1200" cap="none" spc="0" normalizeH="0" baseline="0" noProof="0" dirty="0">
              <a:ln>
                <a:noFill/>
              </a:ln>
              <a:solidFill>
                <a:schemeClr val="lt1"/>
              </a:solidFill>
              <a:effectLst/>
              <a:uLnTx/>
              <a:uFillTx/>
              <a:latin typeface="+mn-lt"/>
              <a:ea typeface="+mn-ea"/>
              <a:cs typeface="+mn-cs"/>
            </a:endParaRPr>
          </a:p>
        </p:txBody>
      </p:sp>
      <p:sp>
        <p:nvSpPr>
          <p:cNvPr id="13" name="テキスト ボックス 12"/>
          <p:cNvSpPr txBox="1"/>
          <p:nvPr/>
        </p:nvSpPr>
        <p:spPr>
          <a:xfrm>
            <a:off x="4214810" y="2428868"/>
            <a:ext cx="4714908" cy="830997"/>
          </a:xfrm>
          <a:prstGeom prst="rect">
            <a:avLst/>
          </a:prstGeom>
          <a:noFill/>
        </p:spPr>
        <p:txBody>
          <a:bodyPr wrap="square" rtlCol="0">
            <a:spAutoFit/>
          </a:bodyPr>
          <a:lstStyle/>
          <a:p>
            <a:r>
              <a:rPr kumimoji="1" lang="ja-JP" altLang="en-US" sz="2400" dirty="0" smtClean="0"/>
              <a:t>ブランド名のみが情報として出されている</a:t>
            </a:r>
            <a:endParaRPr kumimoji="1" lang="ja-JP" altLang="en-US" sz="2400" dirty="0"/>
          </a:p>
        </p:txBody>
      </p:sp>
      <p:sp>
        <p:nvSpPr>
          <p:cNvPr id="14" name="下矢印 13"/>
          <p:cNvSpPr/>
          <p:nvPr/>
        </p:nvSpPr>
        <p:spPr>
          <a:xfrm>
            <a:off x="5643570" y="3714752"/>
            <a:ext cx="857256" cy="107157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071902" y="5643578"/>
            <a:ext cx="3286180" cy="461665"/>
          </a:xfrm>
          <a:prstGeom prst="rect">
            <a:avLst/>
          </a:prstGeom>
          <a:noFill/>
        </p:spPr>
        <p:txBody>
          <a:bodyPr wrap="square" rtlCol="0">
            <a:spAutoFit/>
          </a:bodyPr>
          <a:lstStyle/>
          <a:p>
            <a:r>
              <a:rPr kumimoji="1" lang="ja-JP" altLang="en-US" sz="2400" dirty="0" smtClean="0"/>
              <a:t>商品概念も開示される</a:t>
            </a:r>
            <a:endParaRPr kumimoji="1" lang="ja-JP" altLang="en-US" sz="2400" dirty="0"/>
          </a:p>
        </p:txBody>
      </p:sp>
      <p:sp>
        <p:nvSpPr>
          <p:cNvPr id="15" name="テキスト ボックス 14"/>
          <p:cNvSpPr txBox="1"/>
          <p:nvPr/>
        </p:nvSpPr>
        <p:spPr>
          <a:xfrm>
            <a:off x="4286248" y="1785926"/>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17" name="テキスト ボックス 16"/>
          <p:cNvSpPr txBox="1"/>
          <p:nvPr/>
        </p:nvSpPr>
        <p:spPr>
          <a:xfrm>
            <a:off x="4143372" y="4929198"/>
            <a:ext cx="1857388" cy="461665"/>
          </a:xfrm>
          <a:prstGeom prst="rect">
            <a:avLst/>
          </a:prstGeom>
          <a:noFill/>
        </p:spPr>
        <p:txBody>
          <a:bodyPr wrap="square" rtlCol="0">
            <a:spAutoFit/>
          </a:bodyPr>
          <a:lstStyle/>
          <a:p>
            <a:r>
              <a:rPr kumimoji="1" lang="ja-JP" altLang="en-US" sz="2400" u="sng" dirty="0" smtClean="0"/>
              <a:t>第二段階</a:t>
            </a:r>
            <a:endParaRPr kumimoji="1" lang="ja-JP" altLang="en-US" sz="2400" u="sng" dirty="0"/>
          </a:p>
        </p:txBody>
      </p:sp>
      <p:pic>
        <p:nvPicPr>
          <p:cNvPr id="18" name="図 17" descr="リモコン１.jpg"/>
          <p:cNvPicPr>
            <a:picLocks noChangeAspect="1"/>
          </p:cNvPicPr>
          <p:nvPr/>
        </p:nvPicPr>
        <p:blipFill>
          <a:blip r:embed="rId3" cstate="print"/>
          <a:srcRect l="14582" r="13833" b="31742"/>
          <a:stretch>
            <a:fillRect/>
          </a:stretch>
        </p:blipFill>
        <p:spPr>
          <a:xfrm>
            <a:off x="571472" y="2357430"/>
            <a:ext cx="2928958" cy="1500198"/>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 4"/>
          <p:cNvGraphicFramePr>
            <a:graphicFrameLocks noGrp="1"/>
          </p:cNvGraphicFramePr>
          <p:nvPr>
            <p:ph idx="1"/>
          </p:nvPr>
        </p:nvGraphicFramePr>
        <p:xfrm>
          <a:off x="214282" y="2357430"/>
          <a:ext cx="3857684" cy="1691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pPr/>
              <a:t>35</a:t>
            </a:fld>
            <a:endParaRPr kumimoji="1" lang="ja-JP" altLang="en-US"/>
          </a:p>
        </p:txBody>
      </p:sp>
      <p:graphicFrame>
        <p:nvGraphicFramePr>
          <p:cNvPr id="6" name="図表 5"/>
          <p:cNvGraphicFramePr/>
          <p:nvPr/>
        </p:nvGraphicFramePr>
        <p:xfrm>
          <a:off x="4643438" y="1785926"/>
          <a:ext cx="4316628" cy="19288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3" name="グループ化 7"/>
          <p:cNvGrpSpPr/>
          <p:nvPr/>
        </p:nvGrpSpPr>
        <p:grpSpPr>
          <a:xfrm rot="19425345">
            <a:off x="3645419" y="2022685"/>
            <a:ext cx="353388" cy="847781"/>
            <a:chOff x="-232148" y="1496340"/>
            <a:chExt cx="4842826" cy="960785"/>
          </a:xfrm>
        </p:grpSpPr>
        <p:sp>
          <p:nvSpPr>
            <p:cNvPr id="9" name="直線コネクタ 3"/>
            <p:cNvSpPr/>
            <p:nvPr/>
          </p:nvSpPr>
          <p:spPr>
            <a:xfrm rot="2142401">
              <a:off x="-232148" y="2367070"/>
              <a:ext cx="4842826" cy="90055"/>
            </a:xfrm>
            <a:custGeom>
              <a:avLst/>
              <a:gdLst/>
              <a:ahLst/>
              <a:cxnLst/>
              <a:rect l="0" t="0" r="0" b="0"/>
              <a:pathLst>
                <a:path>
                  <a:moveTo>
                    <a:pt x="0" y="36079"/>
                  </a:moveTo>
                  <a:lnTo>
                    <a:pt x="976207" y="3607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直線コネクタ 4"/>
            <p:cNvSpPr/>
            <p:nvPr/>
          </p:nvSpPr>
          <p:spPr>
            <a:xfrm rot="2142401">
              <a:off x="2354465" y="1496340"/>
              <a:ext cx="48810" cy="4881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cxnSp>
        <p:nvCxnSpPr>
          <p:cNvPr id="13" name="直線コネクタ 12"/>
          <p:cNvCxnSpPr/>
          <p:nvPr/>
        </p:nvCxnSpPr>
        <p:spPr>
          <a:xfrm rot="5400000">
            <a:off x="2821769" y="3107529"/>
            <a:ext cx="3071834"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0" y="1857364"/>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16" name="正方形/長方形 15"/>
          <p:cNvSpPr/>
          <p:nvPr/>
        </p:nvSpPr>
        <p:spPr>
          <a:xfrm>
            <a:off x="4572000" y="1857364"/>
            <a:ext cx="1911320" cy="461665"/>
          </a:xfrm>
          <a:prstGeom prst="rect">
            <a:avLst/>
          </a:prstGeom>
        </p:spPr>
        <p:txBody>
          <a:bodyPr wrap="square">
            <a:spAutoFit/>
          </a:bodyPr>
          <a:lstStyle/>
          <a:p>
            <a:r>
              <a:rPr lang="ja-JP" altLang="en-US" sz="2400" u="sng" dirty="0" smtClean="0"/>
              <a:t>第ニ段階</a:t>
            </a:r>
            <a:endParaRPr lang="ja-JP" altLang="en-US" sz="2400" u="sng" dirty="0"/>
          </a:p>
        </p:txBody>
      </p:sp>
      <p:sp>
        <p:nvSpPr>
          <p:cNvPr id="19" name="円/楕円 18"/>
          <p:cNvSpPr/>
          <p:nvPr/>
        </p:nvSpPr>
        <p:spPr>
          <a:xfrm>
            <a:off x="7072330" y="2714620"/>
            <a:ext cx="1928826" cy="1143008"/>
          </a:xfrm>
          <a:prstGeom prst="ellipse">
            <a:avLst/>
          </a:prstGeom>
          <a:noFill/>
          <a:ln w="53975" cap="rnd" cmpd="dbl">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0" name="円形吹き出し 19"/>
          <p:cNvSpPr/>
          <p:nvPr/>
        </p:nvSpPr>
        <p:spPr>
          <a:xfrm>
            <a:off x="1500166" y="1714488"/>
            <a:ext cx="2000264" cy="571504"/>
          </a:xfrm>
          <a:prstGeom prst="wedgeEllipseCallout">
            <a:avLst>
              <a:gd name="adj1" fmla="val -20040"/>
              <a:gd name="adj2" fmla="val 13591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好意的態度・高</a:t>
            </a:r>
            <a:endParaRPr kumimoji="1" lang="ja-JP" altLang="en-US" sz="1400" dirty="0">
              <a:solidFill>
                <a:schemeClr val="tx1"/>
              </a:solidFill>
            </a:endParaRPr>
          </a:p>
        </p:txBody>
      </p:sp>
      <p:sp>
        <p:nvSpPr>
          <p:cNvPr id="21" name="円形吹き出し 20"/>
          <p:cNvSpPr/>
          <p:nvPr/>
        </p:nvSpPr>
        <p:spPr>
          <a:xfrm>
            <a:off x="357158" y="3929066"/>
            <a:ext cx="2000264" cy="571504"/>
          </a:xfrm>
          <a:prstGeom prst="wedgeEllipseCallout">
            <a:avLst>
              <a:gd name="adj1" fmla="val 37579"/>
              <a:gd name="adj2" fmla="val -122419"/>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好意的態度・低</a:t>
            </a:r>
            <a:endParaRPr kumimoji="1" lang="ja-JP" altLang="en-US" sz="1400" dirty="0">
              <a:solidFill>
                <a:schemeClr val="tx1"/>
              </a:solidFill>
            </a:endParaRPr>
          </a:p>
        </p:txBody>
      </p:sp>
      <p:sp>
        <p:nvSpPr>
          <p:cNvPr id="22" name="円形吹き出し 21"/>
          <p:cNvSpPr/>
          <p:nvPr/>
        </p:nvSpPr>
        <p:spPr>
          <a:xfrm>
            <a:off x="5715008" y="1571612"/>
            <a:ext cx="1428760" cy="500066"/>
          </a:xfrm>
          <a:prstGeom prst="wedgeEllipseCallout">
            <a:avLst>
              <a:gd name="adj1" fmla="val 30246"/>
              <a:gd name="adj2" fmla="val 9496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関与度・高</a:t>
            </a:r>
            <a:endParaRPr kumimoji="1" lang="ja-JP" altLang="en-US" sz="1400" dirty="0">
              <a:solidFill>
                <a:schemeClr val="tx1"/>
              </a:solidFill>
            </a:endParaRPr>
          </a:p>
        </p:txBody>
      </p:sp>
      <p:sp>
        <p:nvSpPr>
          <p:cNvPr id="23" name="円形吹き出し 22"/>
          <p:cNvSpPr/>
          <p:nvPr/>
        </p:nvSpPr>
        <p:spPr>
          <a:xfrm>
            <a:off x="5429256" y="3286124"/>
            <a:ext cx="1428760" cy="500066"/>
          </a:xfrm>
          <a:prstGeom prst="wedgeEllipseCallout">
            <a:avLst>
              <a:gd name="adj1" fmla="val 41579"/>
              <a:gd name="adj2" fmla="val -84085"/>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関与度・低</a:t>
            </a:r>
            <a:endParaRPr kumimoji="1" lang="ja-JP" altLang="en-US" sz="1400" dirty="0">
              <a:solidFill>
                <a:schemeClr val="tx1"/>
              </a:solidFill>
            </a:endParaRPr>
          </a:p>
        </p:txBody>
      </p:sp>
      <p:sp>
        <p:nvSpPr>
          <p:cNvPr id="25" name="角丸四角形 24"/>
          <p:cNvSpPr/>
          <p:nvPr/>
        </p:nvSpPr>
        <p:spPr>
          <a:xfrm>
            <a:off x="285720" y="5072074"/>
            <a:ext cx="8643998" cy="1357322"/>
          </a:xfrm>
          <a:prstGeom prst="roundRect">
            <a:avLst/>
          </a:prstGeom>
          <a:ln w="666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800" dirty="0" smtClean="0"/>
              <a:t>商品概念を隠す広告は、ブランドへの態度は高く、商品概念に対する関与度が低い消費者に有効</a:t>
            </a:r>
            <a:endParaRPr kumimoji="1" lang="ja-JP" altLang="en-US" dirty="0"/>
          </a:p>
        </p:txBody>
      </p:sp>
      <p:sp>
        <p:nvSpPr>
          <p:cNvPr id="27" name="爆発 1 26"/>
          <p:cNvSpPr/>
          <p:nvPr/>
        </p:nvSpPr>
        <p:spPr>
          <a:xfrm>
            <a:off x="3071802" y="3786190"/>
            <a:ext cx="1428760" cy="785818"/>
          </a:xfrm>
          <a:prstGeom prst="irregularSeal1">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リスク</a:t>
            </a:r>
            <a:endParaRPr kumimoji="1" lang="ja-JP" altLang="en-US" dirty="0">
              <a:solidFill>
                <a:schemeClr val="tx1"/>
              </a:solidFill>
            </a:endParaRPr>
          </a:p>
        </p:txBody>
      </p:sp>
      <p:sp>
        <p:nvSpPr>
          <p:cNvPr id="24"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36</a:t>
            </a:fld>
            <a:endParaRPr kumimoji="1" lang="ja-JP" altLang="en-US" dirty="0">
              <a:solidFill>
                <a:schemeClr val="tx1"/>
              </a:solidFill>
            </a:endParaRPr>
          </a:p>
        </p:txBody>
      </p:sp>
      <p:sp>
        <p:nvSpPr>
          <p:cNvPr id="6" name="角丸四角形 5"/>
          <p:cNvSpPr/>
          <p:nvPr/>
        </p:nvSpPr>
        <p:spPr>
          <a:xfrm>
            <a:off x="642910" y="2571744"/>
            <a:ext cx="2857520" cy="1485196"/>
          </a:xfrm>
          <a:prstGeom prst="roundRect">
            <a:avLst>
              <a:gd name="adj" fmla="val 10000"/>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3">
              <a:tint val="50000"/>
              <a:hueOff val="-16399351"/>
              <a:satOff val="-13665"/>
              <a:lumOff val="-1777"/>
              <a:alphaOff val="0"/>
            </a:schemeClr>
          </a:effectRef>
          <a:fontRef idx="minor">
            <a:schemeClr val="lt1">
              <a:hueOff val="0"/>
              <a:satOff val="0"/>
              <a:lumOff val="0"/>
              <a:alphaOff val="0"/>
            </a:schemeClr>
          </a:fontRef>
        </p:style>
      </p:sp>
      <p:grpSp>
        <p:nvGrpSpPr>
          <p:cNvPr id="4" name="グループ化 6"/>
          <p:cNvGrpSpPr/>
          <p:nvPr/>
        </p:nvGrpSpPr>
        <p:grpSpPr>
          <a:xfrm>
            <a:off x="642910" y="4000504"/>
            <a:ext cx="2857520" cy="2400299"/>
            <a:chOff x="214304" y="2100294"/>
            <a:chExt cx="2560159" cy="2400299"/>
          </a:xfrm>
        </p:grpSpPr>
        <p:sp>
          <p:nvSpPr>
            <p:cNvPr id="8" name="片側の 2 つの角を丸めた四角形 7"/>
            <p:cNvSpPr/>
            <p:nvPr/>
          </p:nvSpPr>
          <p:spPr>
            <a:xfrm rot="10800000">
              <a:off x="214304" y="2100294"/>
              <a:ext cx="2560159" cy="2400299"/>
            </a:xfrm>
            <a:prstGeom prst="round2SameRect">
              <a:avLst>
                <a:gd name="adj1" fmla="val 10500"/>
                <a:gd name="adj2" fmla="val 0"/>
              </a:avLst>
            </a:prstGeom>
            <a:solidFill>
              <a:srgbClr val="EBEF5B"/>
            </a:solidFill>
          </p:spPr>
          <p:style>
            <a:lnRef idx="2">
              <a:schemeClr val="lt1">
                <a:hueOff val="0"/>
                <a:satOff val="0"/>
                <a:lumOff val="0"/>
                <a:alphaOff val="0"/>
              </a:schemeClr>
            </a:lnRef>
            <a:fillRef idx="1">
              <a:scrgbClr r="0" g="0" b="0"/>
            </a:fillRef>
            <a:effectRef idx="0">
              <a:schemeClr val="accent3">
                <a:hueOff val="-16826439"/>
                <a:satOff val="-8652"/>
                <a:lumOff val="-3725"/>
                <a:alphaOff val="0"/>
              </a:schemeClr>
            </a:effectRef>
            <a:fontRef idx="minor">
              <a:schemeClr val="lt1"/>
            </a:fontRef>
          </p:style>
        </p:sp>
        <p:sp>
          <p:nvSpPr>
            <p:cNvPr id="9" name="片側の 2 つの角を丸めた四角形 4"/>
            <p:cNvSpPr/>
            <p:nvPr/>
          </p:nvSpPr>
          <p:spPr>
            <a:xfrm rot="21600000">
              <a:off x="288121" y="2100294"/>
              <a:ext cx="2412525" cy="23264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endParaRPr kumimoji="1" lang="ja-JP" altLang="en-US" sz="2000" kern="1200" dirty="0">
                <a:solidFill>
                  <a:schemeClr val="tx1"/>
                </a:solidFill>
              </a:endParaRPr>
            </a:p>
          </p:txBody>
        </p:sp>
      </p:grpSp>
      <p:grpSp>
        <p:nvGrpSpPr>
          <p:cNvPr id="5" name="グループ化 42"/>
          <p:cNvGrpSpPr/>
          <p:nvPr/>
        </p:nvGrpSpPr>
        <p:grpSpPr>
          <a:xfrm>
            <a:off x="785786" y="4214818"/>
            <a:ext cx="2357454" cy="785818"/>
            <a:chOff x="-3286180" y="3357562"/>
            <a:chExt cx="2357454" cy="785818"/>
          </a:xfrm>
          <a:scene3d>
            <a:camera prst="orthographicFront">
              <a:rot lat="0" lon="0" rev="0"/>
            </a:camera>
            <a:lightRig rig="glow" dir="t">
              <a:rot lat="0" lon="0" rev="4800000"/>
            </a:lightRig>
          </a:scene3d>
        </p:grpSpPr>
        <p:sp>
          <p:nvSpPr>
            <p:cNvPr id="11" name="円/楕円 10"/>
            <p:cNvSpPr/>
            <p:nvPr/>
          </p:nvSpPr>
          <p:spPr>
            <a:xfrm>
              <a:off x="-3286180" y="3357562"/>
              <a:ext cx="785818" cy="785818"/>
            </a:xfrm>
            <a:prstGeom prst="ellipse">
              <a:avLst/>
            </a:prstGeom>
            <a:solidFill>
              <a:srgbClr val="00206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t>？</a:t>
              </a:r>
              <a:endParaRPr lang="ja-JP" altLang="en-US" sz="2000" dirty="0"/>
            </a:p>
          </p:txBody>
        </p:sp>
        <p:sp>
          <p:nvSpPr>
            <p:cNvPr id="12" name="右矢印 11"/>
            <p:cNvSpPr/>
            <p:nvPr/>
          </p:nvSpPr>
          <p:spPr>
            <a:xfrm>
              <a:off x="-2428924" y="3643314"/>
              <a:ext cx="571504" cy="214314"/>
            </a:xfrm>
            <a:prstGeom prst="rightArrow">
              <a:avLst/>
            </a:prstGeom>
            <a:solidFill>
              <a:srgbClr val="00206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14544" y="3357562"/>
              <a:ext cx="785818" cy="785818"/>
            </a:xfrm>
            <a:prstGeom prst="ellipse">
              <a:avLst/>
            </a:prstGeom>
            <a:solidFill>
              <a:srgbClr val="002060"/>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商品特性</a:t>
              </a:r>
              <a:endParaRPr kumimoji="1" lang="ja-JP" altLang="en-US" sz="1400" dirty="0"/>
            </a:p>
          </p:txBody>
        </p:sp>
      </p:grpSp>
      <p:sp>
        <p:nvSpPr>
          <p:cNvPr id="14" name="円/楕円 13"/>
          <p:cNvSpPr/>
          <p:nvPr/>
        </p:nvSpPr>
        <p:spPr>
          <a:xfrm>
            <a:off x="2357422" y="5286388"/>
            <a:ext cx="785818" cy="714380"/>
          </a:xfrm>
          <a:prstGeom prst="ellipse">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t>ブランド</a:t>
            </a:r>
            <a:endParaRPr kumimoji="1" lang="ja-JP" altLang="en-US" sz="1400" dirty="0"/>
          </a:p>
        </p:txBody>
      </p:sp>
      <p:sp>
        <p:nvSpPr>
          <p:cNvPr id="15" name="右矢印 14"/>
          <p:cNvSpPr/>
          <p:nvPr/>
        </p:nvSpPr>
        <p:spPr>
          <a:xfrm rot="1742833">
            <a:off x="1587690" y="5197337"/>
            <a:ext cx="571504" cy="214314"/>
          </a:xfrm>
          <a:prstGeom prst="rightArrow">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642910" y="1928802"/>
            <a:ext cx="2857520" cy="642942"/>
          </a:xfrm>
          <a:prstGeom prst="roundRect">
            <a:avLst/>
          </a:prstGeom>
          <a:ln>
            <a:solidFill>
              <a:schemeClr val="bg1"/>
            </a:solidFill>
          </a:ln>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t>商品特性・ブランド名を</a:t>
            </a:r>
            <a:endParaRPr lang="en-US" altLang="ja-JP" dirty="0" smtClean="0"/>
          </a:p>
          <a:p>
            <a:pPr algn="ctr"/>
            <a:r>
              <a:rPr lang="ja-JP" altLang="en-US" dirty="0" smtClean="0"/>
              <a:t>隠している広告</a:t>
            </a:r>
            <a:endParaRPr lang="ja-JP" altLang="en-US" dirty="0"/>
          </a:p>
        </p:txBody>
      </p:sp>
      <p:sp>
        <p:nvSpPr>
          <p:cNvPr id="20" name="下矢印 19"/>
          <p:cNvSpPr/>
          <p:nvPr/>
        </p:nvSpPr>
        <p:spPr>
          <a:xfrm>
            <a:off x="5643570" y="3714752"/>
            <a:ext cx="857256" cy="107157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4286248" y="1785926"/>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22" name="テキスト ボックス 21"/>
          <p:cNvSpPr txBox="1"/>
          <p:nvPr/>
        </p:nvSpPr>
        <p:spPr>
          <a:xfrm>
            <a:off x="4143372" y="4929198"/>
            <a:ext cx="1857388" cy="461665"/>
          </a:xfrm>
          <a:prstGeom prst="rect">
            <a:avLst/>
          </a:prstGeom>
          <a:noFill/>
        </p:spPr>
        <p:txBody>
          <a:bodyPr wrap="square" rtlCol="0">
            <a:spAutoFit/>
          </a:bodyPr>
          <a:lstStyle/>
          <a:p>
            <a:r>
              <a:rPr kumimoji="1" lang="ja-JP" altLang="en-US" sz="2400" u="sng" dirty="0" smtClean="0"/>
              <a:t>第二段階</a:t>
            </a:r>
            <a:endParaRPr kumimoji="1" lang="ja-JP" altLang="en-US" sz="2400" u="sng" dirty="0"/>
          </a:p>
        </p:txBody>
      </p:sp>
      <p:sp>
        <p:nvSpPr>
          <p:cNvPr id="23" name="テキスト ボックス 22"/>
          <p:cNvSpPr txBox="1"/>
          <p:nvPr/>
        </p:nvSpPr>
        <p:spPr>
          <a:xfrm>
            <a:off x="4500562" y="2500306"/>
            <a:ext cx="3857652" cy="461665"/>
          </a:xfrm>
          <a:prstGeom prst="rect">
            <a:avLst/>
          </a:prstGeom>
          <a:noFill/>
        </p:spPr>
        <p:txBody>
          <a:bodyPr wrap="square" rtlCol="0">
            <a:spAutoFit/>
          </a:bodyPr>
          <a:lstStyle/>
          <a:p>
            <a:r>
              <a:rPr kumimoji="1" lang="ja-JP" altLang="en-US" sz="2400" dirty="0" smtClean="0"/>
              <a:t>情報が全て不明確</a:t>
            </a:r>
            <a:endParaRPr kumimoji="1" lang="ja-JP" altLang="en-US" sz="2400" dirty="0"/>
          </a:p>
        </p:txBody>
      </p:sp>
      <p:sp>
        <p:nvSpPr>
          <p:cNvPr id="24" name="テキスト ボックス 23"/>
          <p:cNvSpPr txBox="1"/>
          <p:nvPr/>
        </p:nvSpPr>
        <p:spPr>
          <a:xfrm>
            <a:off x="4286248" y="5643578"/>
            <a:ext cx="4643470" cy="461665"/>
          </a:xfrm>
          <a:prstGeom prst="rect">
            <a:avLst/>
          </a:prstGeom>
          <a:noFill/>
        </p:spPr>
        <p:txBody>
          <a:bodyPr wrap="square" rtlCol="0">
            <a:spAutoFit/>
          </a:bodyPr>
          <a:lstStyle/>
          <a:p>
            <a:r>
              <a:rPr lang="ja-JP" altLang="en-US" sz="2400" dirty="0" smtClean="0"/>
              <a:t>ブランド名・商品概念が開示される</a:t>
            </a:r>
            <a:endParaRPr kumimoji="1" lang="ja-JP" alt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2"/>
          <p:cNvCxnSpPr/>
          <p:nvPr/>
        </p:nvCxnSpPr>
        <p:spPr>
          <a:xfrm rot="5400000">
            <a:off x="1607323" y="3107529"/>
            <a:ext cx="3071834"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nvGrpSpPr>
          <p:cNvPr id="3" name="グループ化 7"/>
          <p:cNvGrpSpPr/>
          <p:nvPr/>
        </p:nvGrpSpPr>
        <p:grpSpPr>
          <a:xfrm rot="19499090">
            <a:off x="2425790" y="2739282"/>
            <a:ext cx="353388" cy="847781"/>
            <a:chOff x="-232148" y="1496340"/>
            <a:chExt cx="4842826" cy="960785"/>
          </a:xfrm>
        </p:grpSpPr>
        <p:sp>
          <p:nvSpPr>
            <p:cNvPr id="9" name="直線コネクタ 3"/>
            <p:cNvSpPr/>
            <p:nvPr/>
          </p:nvSpPr>
          <p:spPr>
            <a:xfrm rot="2142401">
              <a:off x="-232148" y="2367070"/>
              <a:ext cx="4842826" cy="90055"/>
            </a:xfrm>
            <a:custGeom>
              <a:avLst/>
              <a:gdLst/>
              <a:ahLst/>
              <a:cxnLst/>
              <a:rect l="0" t="0" r="0" b="0"/>
              <a:pathLst>
                <a:path>
                  <a:moveTo>
                    <a:pt x="0" y="36079"/>
                  </a:moveTo>
                  <a:lnTo>
                    <a:pt x="976207" y="3607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直線コネクタ 4"/>
            <p:cNvSpPr/>
            <p:nvPr/>
          </p:nvSpPr>
          <p:spPr>
            <a:xfrm rot="2142401">
              <a:off x="2354465" y="1496340"/>
              <a:ext cx="48810" cy="4881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graphicFrame>
        <p:nvGraphicFramePr>
          <p:cNvPr id="5" name="コンテンツ プレースホルダ 4"/>
          <p:cNvGraphicFramePr>
            <a:graphicFrameLocks noGrp="1"/>
          </p:cNvGraphicFramePr>
          <p:nvPr>
            <p:ph idx="1"/>
          </p:nvPr>
        </p:nvGraphicFramePr>
        <p:xfrm>
          <a:off x="214282" y="2643182"/>
          <a:ext cx="3143272" cy="1691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 3"/>
          <p:cNvSpPr>
            <a:spLocks noGrp="1"/>
          </p:cNvSpPr>
          <p:nvPr>
            <p:ph type="sldNum" sz="quarter" idx="12"/>
          </p:nvPr>
        </p:nvSpPr>
        <p:spPr/>
        <p:txBody>
          <a:bodyPr/>
          <a:lstStyle/>
          <a:p>
            <a:fld id="{CF6874F2-626B-4BB2-9778-BA18345DE544}" type="slidenum">
              <a:rPr kumimoji="1" lang="ja-JP" altLang="en-US" smtClean="0"/>
              <a:pPr/>
              <a:t>37</a:t>
            </a:fld>
            <a:endParaRPr kumimoji="1" lang="ja-JP" altLang="en-US"/>
          </a:p>
        </p:txBody>
      </p:sp>
      <p:graphicFrame>
        <p:nvGraphicFramePr>
          <p:cNvPr id="6" name="図表 5"/>
          <p:cNvGraphicFramePr/>
          <p:nvPr/>
        </p:nvGraphicFramePr>
        <p:xfrm>
          <a:off x="3214678" y="3000372"/>
          <a:ext cx="2286016" cy="10001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5" name="テキスト ボックス 14"/>
          <p:cNvSpPr txBox="1"/>
          <p:nvPr/>
        </p:nvSpPr>
        <p:spPr>
          <a:xfrm>
            <a:off x="0" y="1857364"/>
            <a:ext cx="1857388" cy="461665"/>
          </a:xfrm>
          <a:prstGeom prst="rect">
            <a:avLst/>
          </a:prstGeom>
          <a:noFill/>
        </p:spPr>
        <p:txBody>
          <a:bodyPr wrap="square" rtlCol="0">
            <a:spAutoFit/>
          </a:bodyPr>
          <a:lstStyle/>
          <a:p>
            <a:r>
              <a:rPr kumimoji="1" lang="ja-JP" altLang="en-US" sz="2400" u="sng" dirty="0" smtClean="0"/>
              <a:t>第一段階</a:t>
            </a:r>
            <a:endParaRPr kumimoji="1" lang="ja-JP" altLang="en-US" sz="2400" u="sng" dirty="0"/>
          </a:p>
        </p:txBody>
      </p:sp>
      <p:sp>
        <p:nvSpPr>
          <p:cNvPr id="16" name="正方形/長方形 15"/>
          <p:cNvSpPr/>
          <p:nvPr/>
        </p:nvSpPr>
        <p:spPr>
          <a:xfrm>
            <a:off x="3214678" y="1857364"/>
            <a:ext cx="1911320" cy="461665"/>
          </a:xfrm>
          <a:prstGeom prst="rect">
            <a:avLst/>
          </a:prstGeom>
        </p:spPr>
        <p:txBody>
          <a:bodyPr wrap="square">
            <a:spAutoFit/>
          </a:bodyPr>
          <a:lstStyle/>
          <a:p>
            <a:r>
              <a:rPr lang="ja-JP" altLang="en-US" sz="2400" u="sng" dirty="0" smtClean="0"/>
              <a:t>第ニ段階</a:t>
            </a:r>
            <a:endParaRPr lang="ja-JP" altLang="en-US" sz="2400" u="sng" dirty="0"/>
          </a:p>
        </p:txBody>
      </p:sp>
      <p:sp>
        <p:nvSpPr>
          <p:cNvPr id="24" name="角丸四角形 23"/>
          <p:cNvSpPr/>
          <p:nvPr/>
        </p:nvSpPr>
        <p:spPr>
          <a:xfrm>
            <a:off x="142844" y="5429264"/>
            <a:ext cx="8858312" cy="128588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ブランド名も商品概念も隠している広告は、不確実な情報が多い分信念が形成された場合に、信念が強くなる。しかし、</a:t>
            </a:r>
            <a:r>
              <a:rPr lang="ja-JP" altLang="en-US" dirty="0" smtClean="0">
                <a:solidFill>
                  <a:schemeClr val="tx1"/>
                </a:solidFill>
              </a:rPr>
              <a:t>商品概念に対する関与度が低く・ブランドに対する好意的態度が高い消費者と商品概念に対する関与度が高く・ブランドに対する好意的態度が低い消費者には他のティーザー広告を行ったほうが効果的である。</a:t>
            </a:r>
          </a:p>
        </p:txBody>
      </p:sp>
      <p:grpSp>
        <p:nvGrpSpPr>
          <p:cNvPr id="7" name="グループ化 16"/>
          <p:cNvGrpSpPr/>
          <p:nvPr/>
        </p:nvGrpSpPr>
        <p:grpSpPr>
          <a:xfrm>
            <a:off x="5143504" y="3000372"/>
            <a:ext cx="774620" cy="83671"/>
            <a:chOff x="1541531" y="577834"/>
            <a:chExt cx="774620" cy="83671"/>
          </a:xfrm>
        </p:grpSpPr>
        <p:sp>
          <p:nvSpPr>
            <p:cNvPr id="18" name="直線コネクタ 3"/>
            <p:cNvSpPr/>
            <p:nvPr/>
          </p:nvSpPr>
          <p:spPr>
            <a:xfrm rot="19457599">
              <a:off x="1541531" y="577834"/>
              <a:ext cx="774620" cy="83671"/>
            </a:xfrm>
            <a:custGeom>
              <a:avLst/>
              <a:gdLst/>
              <a:ahLst/>
              <a:cxnLst/>
              <a:rect l="0" t="0" r="0" b="0"/>
              <a:pathLst>
                <a:path>
                  <a:moveTo>
                    <a:pt x="0" y="41835"/>
                  </a:moveTo>
                  <a:lnTo>
                    <a:pt x="774620" y="41835"/>
                  </a:lnTo>
                </a:path>
              </a:pathLst>
            </a:custGeom>
            <a:noFill/>
            <a:ln>
              <a:solidFill>
                <a:srgbClr val="FF000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直線コネクタ 4"/>
            <p:cNvSpPr/>
            <p:nvPr/>
          </p:nvSpPr>
          <p:spPr>
            <a:xfrm rot="19457599">
              <a:off x="1909476" y="600305"/>
              <a:ext cx="38731" cy="3873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grpSp>
        <p:nvGrpSpPr>
          <p:cNvPr id="8" name="グループ化 21"/>
          <p:cNvGrpSpPr/>
          <p:nvPr/>
        </p:nvGrpSpPr>
        <p:grpSpPr>
          <a:xfrm rot="19581182">
            <a:off x="5176205" y="3483886"/>
            <a:ext cx="739149" cy="83671"/>
            <a:chOff x="1552230" y="1008946"/>
            <a:chExt cx="739149" cy="83671"/>
          </a:xfrm>
        </p:grpSpPr>
        <p:sp>
          <p:nvSpPr>
            <p:cNvPr id="23" name="直線コネクタ 3"/>
            <p:cNvSpPr/>
            <p:nvPr/>
          </p:nvSpPr>
          <p:spPr>
            <a:xfrm rot="2022073">
              <a:off x="1552230" y="1008946"/>
              <a:ext cx="739149" cy="83671"/>
            </a:xfrm>
            <a:custGeom>
              <a:avLst/>
              <a:gdLst/>
              <a:ahLst/>
              <a:cxnLst/>
              <a:rect l="0" t="0" r="0" b="0"/>
              <a:pathLst>
                <a:path>
                  <a:moveTo>
                    <a:pt x="0" y="41835"/>
                  </a:moveTo>
                  <a:lnTo>
                    <a:pt x="739149" y="41835"/>
                  </a:lnTo>
                </a:path>
              </a:pathLst>
            </a:custGeom>
            <a:noFill/>
            <a:ln>
              <a:solidFill>
                <a:srgbClr val="00206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直線コネクタ 4"/>
            <p:cNvSpPr/>
            <p:nvPr/>
          </p:nvSpPr>
          <p:spPr>
            <a:xfrm rot="2022073">
              <a:off x="1903326" y="1032303"/>
              <a:ext cx="36957" cy="3695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grpSp>
        <p:nvGrpSpPr>
          <p:cNvPr id="11" name="グループ化 25"/>
          <p:cNvGrpSpPr/>
          <p:nvPr/>
        </p:nvGrpSpPr>
        <p:grpSpPr>
          <a:xfrm>
            <a:off x="5857884" y="2143116"/>
            <a:ext cx="1572508" cy="786254"/>
            <a:chOff x="2243343" y="495"/>
            <a:chExt cx="1572508" cy="786254"/>
          </a:xfrm>
        </p:grpSpPr>
        <p:sp>
          <p:nvSpPr>
            <p:cNvPr id="28" name="角丸四角形 27"/>
            <p:cNvSpPr/>
            <p:nvPr/>
          </p:nvSpPr>
          <p:spPr>
            <a:xfrm>
              <a:off x="2243343" y="495"/>
              <a:ext cx="1572508" cy="78625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角丸四角形 4"/>
            <p:cNvSpPr/>
            <p:nvPr/>
          </p:nvSpPr>
          <p:spPr>
            <a:xfrm>
              <a:off x="2266372" y="23524"/>
              <a:ext cx="1526450" cy="740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ja-JP" altLang="en-US" sz="1600" dirty="0" smtClean="0"/>
                <a:t>より強く信念が形成される</a:t>
              </a:r>
              <a:endParaRPr kumimoji="1" lang="ja-JP" altLang="en-US" sz="1600" kern="1200" dirty="0"/>
            </a:p>
          </p:txBody>
        </p:sp>
      </p:grpSp>
      <p:sp>
        <p:nvSpPr>
          <p:cNvPr id="31" name="角丸四角形 30"/>
          <p:cNvSpPr/>
          <p:nvPr/>
        </p:nvSpPr>
        <p:spPr>
          <a:xfrm>
            <a:off x="5857884" y="4143380"/>
            <a:ext cx="1572508" cy="78625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ja-JP" altLang="en-US" dirty="0" smtClean="0"/>
              <a:t>信念が形成されるが、弱い</a:t>
            </a:r>
            <a:endParaRPr lang="ja-JP" altLang="en-US" dirty="0"/>
          </a:p>
        </p:txBody>
      </p:sp>
      <p:sp>
        <p:nvSpPr>
          <p:cNvPr id="35" name="円形吹き出し 34"/>
          <p:cNvSpPr/>
          <p:nvPr/>
        </p:nvSpPr>
        <p:spPr>
          <a:xfrm>
            <a:off x="5143504" y="4786322"/>
            <a:ext cx="2857520" cy="785818"/>
          </a:xfrm>
          <a:prstGeom prst="wedgeEllipseCallout">
            <a:avLst>
              <a:gd name="adj1" fmla="val -36087"/>
              <a:gd name="adj2" fmla="val -113934"/>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a:t>
            </a:r>
            <a:r>
              <a:rPr lang="ja-JP" altLang="en-US" sz="1400" dirty="0" smtClean="0">
                <a:solidFill>
                  <a:schemeClr val="tx1"/>
                </a:solidFill>
              </a:rPr>
              <a:t>・</a:t>
            </a:r>
            <a:r>
              <a:rPr kumimoji="1" lang="ja-JP" altLang="en-US" sz="1400" dirty="0" smtClean="0">
                <a:solidFill>
                  <a:schemeClr val="tx1"/>
                </a:solidFill>
              </a:rPr>
              <a:t>低、好意的態度・低</a:t>
            </a:r>
            <a:endParaRPr kumimoji="1" lang="ja-JP" altLang="en-US" sz="1400" dirty="0">
              <a:solidFill>
                <a:schemeClr val="tx1"/>
              </a:solidFill>
            </a:endParaRPr>
          </a:p>
        </p:txBody>
      </p:sp>
      <p:grpSp>
        <p:nvGrpSpPr>
          <p:cNvPr id="12" name="グループ化 35"/>
          <p:cNvGrpSpPr/>
          <p:nvPr/>
        </p:nvGrpSpPr>
        <p:grpSpPr>
          <a:xfrm>
            <a:off x="5143504" y="3929066"/>
            <a:ext cx="739149" cy="83671"/>
            <a:chOff x="1552230" y="1008946"/>
            <a:chExt cx="739149" cy="83671"/>
          </a:xfrm>
        </p:grpSpPr>
        <p:sp>
          <p:nvSpPr>
            <p:cNvPr id="37" name="直線コネクタ 3"/>
            <p:cNvSpPr/>
            <p:nvPr/>
          </p:nvSpPr>
          <p:spPr>
            <a:xfrm rot="2022073">
              <a:off x="1552230" y="1008946"/>
              <a:ext cx="739149" cy="83671"/>
            </a:xfrm>
            <a:custGeom>
              <a:avLst/>
              <a:gdLst/>
              <a:ahLst/>
              <a:cxnLst/>
              <a:rect l="0" t="0" r="0" b="0"/>
              <a:pathLst>
                <a:path>
                  <a:moveTo>
                    <a:pt x="0" y="41835"/>
                  </a:moveTo>
                  <a:lnTo>
                    <a:pt x="739149" y="41835"/>
                  </a:lnTo>
                </a:path>
              </a:pathLst>
            </a:custGeom>
            <a:noFill/>
            <a:ln>
              <a:solidFill>
                <a:srgbClr val="002060"/>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8" name="直線コネクタ 4"/>
            <p:cNvSpPr/>
            <p:nvPr/>
          </p:nvSpPr>
          <p:spPr>
            <a:xfrm rot="2022073">
              <a:off x="1903326" y="1032303"/>
              <a:ext cx="36957" cy="3695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p:txBody>
        </p:sp>
      </p:grpSp>
      <p:grpSp>
        <p:nvGrpSpPr>
          <p:cNvPr id="14" name="グループ化 38"/>
          <p:cNvGrpSpPr/>
          <p:nvPr/>
        </p:nvGrpSpPr>
        <p:grpSpPr>
          <a:xfrm>
            <a:off x="5857884" y="3071810"/>
            <a:ext cx="1572508" cy="786254"/>
            <a:chOff x="2243343" y="495"/>
            <a:chExt cx="1572508" cy="786254"/>
          </a:xfrm>
        </p:grpSpPr>
        <p:sp>
          <p:nvSpPr>
            <p:cNvPr id="40" name="角丸四角形 39"/>
            <p:cNvSpPr/>
            <p:nvPr/>
          </p:nvSpPr>
          <p:spPr>
            <a:xfrm>
              <a:off x="2243343" y="495"/>
              <a:ext cx="1572508" cy="78625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角丸四角形 4"/>
            <p:cNvSpPr/>
            <p:nvPr/>
          </p:nvSpPr>
          <p:spPr>
            <a:xfrm>
              <a:off x="2266372" y="23524"/>
              <a:ext cx="1526450" cy="74019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kern="1200" dirty="0" smtClean="0"/>
                <a:t>信念が形成される</a:t>
              </a:r>
              <a:endParaRPr kumimoji="1" lang="ja-JP" altLang="en-US" sz="1600" kern="1200" dirty="0"/>
            </a:p>
          </p:txBody>
        </p:sp>
      </p:grpSp>
      <p:sp>
        <p:nvSpPr>
          <p:cNvPr id="42" name="円形吹き出し 41"/>
          <p:cNvSpPr/>
          <p:nvPr/>
        </p:nvSpPr>
        <p:spPr>
          <a:xfrm>
            <a:off x="1643042" y="4286256"/>
            <a:ext cx="3500462" cy="928694"/>
          </a:xfrm>
          <a:prstGeom prst="wedgeEllipseCallout">
            <a:avLst>
              <a:gd name="adj1" fmla="val 58820"/>
              <a:gd name="adj2" fmla="val -11957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a:t>
            </a:r>
            <a:r>
              <a:rPr lang="ja-JP" altLang="en-US" sz="1400" dirty="0" smtClean="0">
                <a:solidFill>
                  <a:schemeClr val="tx1"/>
                </a:solidFill>
              </a:rPr>
              <a:t>・</a:t>
            </a:r>
            <a:r>
              <a:rPr kumimoji="1" lang="ja-JP" altLang="en-US" sz="1400" dirty="0" smtClean="0">
                <a:solidFill>
                  <a:schemeClr val="tx1"/>
                </a:solidFill>
              </a:rPr>
              <a:t>低、好意的態度・高</a:t>
            </a:r>
            <a:endParaRPr kumimoji="1" lang="en-US" altLang="ja-JP" sz="1400" dirty="0" smtClean="0">
              <a:solidFill>
                <a:schemeClr val="tx1"/>
              </a:solidFill>
            </a:endParaRPr>
          </a:p>
          <a:p>
            <a:pPr algn="ctr"/>
            <a:r>
              <a:rPr lang="ja-JP" altLang="en-US" sz="1400" dirty="0" smtClean="0">
                <a:solidFill>
                  <a:schemeClr val="tx1"/>
                </a:solidFill>
              </a:rPr>
              <a:t>関与度・高く、好意的態度・低</a:t>
            </a:r>
            <a:endParaRPr kumimoji="1" lang="ja-JP" altLang="en-US" sz="1400" dirty="0">
              <a:solidFill>
                <a:schemeClr val="tx1"/>
              </a:solidFill>
            </a:endParaRPr>
          </a:p>
        </p:txBody>
      </p:sp>
      <p:sp>
        <p:nvSpPr>
          <p:cNvPr id="44" name="円/楕円 43"/>
          <p:cNvSpPr/>
          <p:nvPr/>
        </p:nvSpPr>
        <p:spPr>
          <a:xfrm>
            <a:off x="5715008" y="1928802"/>
            <a:ext cx="1928826" cy="1143008"/>
          </a:xfrm>
          <a:prstGeom prst="ellipse">
            <a:avLst/>
          </a:prstGeom>
          <a:noFill/>
          <a:ln w="53975" cap="rnd" cmpd="dbl">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3" name="円形吹き出し 42"/>
          <p:cNvSpPr/>
          <p:nvPr/>
        </p:nvSpPr>
        <p:spPr>
          <a:xfrm>
            <a:off x="3286116" y="2357430"/>
            <a:ext cx="2143140" cy="571504"/>
          </a:xfrm>
          <a:prstGeom prst="wedgeEllipseCallout">
            <a:avLst>
              <a:gd name="adj1" fmla="val 49356"/>
              <a:gd name="adj2" fmla="val 7515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関与度・高、好意的態度・高</a:t>
            </a:r>
            <a:endParaRPr kumimoji="1" lang="ja-JP" altLang="en-US" sz="1400" dirty="0">
              <a:solidFill>
                <a:schemeClr val="tx1"/>
              </a:solidFill>
            </a:endParaRPr>
          </a:p>
        </p:txBody>
      </p:sp>
      <p:sp>
        <p:nvSpPr>
          <p:cNvPr id="33" name="爆発 1 32"/>
          <p:cNvSpPr/>
          <p:nvPr/>
        </p:nvSpPr>
        <p:spPr>
          <a:xfrm>
            <a:off x="7000892" y="3357562"/>
            <a:ext cx="1428760" cy="1071570"/>
          </a:xfrm>
          <a:prstGeom prst="irregularSeal1">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リスク</a:t>
            </a:r>
            <a:endParaRPr kumimoji="1" lang="ja-JP" altLang="en-US" dirty="0">
              <a:solidFill>
                <a:schemeClr val="tx1"/>
              </a:solidFill>
            </a:endParaRPr>
          </a:p>
        </p:txBody>
      </p:sp>
      <p:sp>
        <p:nvSpPr>
          <p:cNvPr id="45" name="四角形吹き出し 44"/>
          <p:cNvSpPr/>
          <p:nvPr/>
        </p:nvSpPr>
        <p:spPr>
          <a:xfrm>
            <a:off x="7572396" y="1857364"/>
            <a:ext cx="1428760" cy="1571636"/>
          </a:xfrm>
          <a:prstGeom prst="wedgeRectCallout">
            <a:avLst>
              <a:gd name="adj1" fmla="val -36833"/>
              <a:gd name="adj2" fmla="val 6530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他のティーザー広告の場合は有効</a:t>
            </a:r>
            <a:endParaRPr kumimoji="1" lang="ja-JP" altLang="en-US" dirty="0"/>
          </a:p>
        </p:txBody>
      </p:sp>
      <p:sp>
        <p:nvSpPr>
          <p:cNvPr id="36"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仮説の導出</a:t>
            </a:r>
            <a:endParaRPr kumimoji="1" lang="ja-JP"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285720" y="4500570"/>
            <a:ext cx="8643998" cy="2143140"/>
          </a:xfrm>
          <a:prstGeom prst="round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3200" dirty="0" smtClean="0"/>
              <a:t>商品概念・ブランド名を隠している広告が</a:t>
            </a:r>
            <a:endParaRPr lang="en-US" altLang="ja-JP" sz="3200" dirty="0" smtClean="0"/>
          </a:p>
          <a:p>
            <a:pPr algn="ctr"/>
            <a:r>
              <a:rPr lang="ja-JP" altLang="en-US" sz="3200" dirty="0" smtClean="0"/>
              <a:t>一番強く信念の形成がされる</a:t>
            </a:r>
            <a:endParaRPr lang="ja-JP" altLang="en-US" sz="3200" dirty="0"/>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仮説</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38</a:t>
            </a:fld>
            <a:endParaRPr kumimoji="1" lang="ja-JP" altLang="en-US"/>
          </a:p>
        </p:txBody>
      </p:sp>
      <p:sp>
        <p:nvSpPr>
          <p:cNvPr id="7" name="テキスト ボックス 6"/>
          <p:cNvSpPr txBox="1"/>
          <p:nvPr/>
        </p:nvSpPr>
        <p:spPr>
          <a:xfrm>
            <a:off x="642910" y="2000240"/>
            <a:ext cx="8643998" cy="1692771"/>
          </a:xfrm>
          <a:prstGeom prst="rect">
            <a:avLst/>
          </a:prstGeom>
          <a:noFill/>
        </p:spPr>
        <p:txBody>
          <a:bodyPr wrap="square" rtlCol="0">
            <a:spAutoFit/>
          </a:bodyPr>
          <a:lstStyle/>
          <a:p>
            <a:r>
              <a:rPr lang="ja-JP" altLang="en-US" sz="3200" dirty="0" smtClean="0"/>
              <a:t>①</a:t>
            </a:r>
            <a:r>
              <a:rPr lang="ja-JP" altLang="ja-JP" sz="3200" dirty="0" smtClean="0"/>
              <a:t>ブランドに対する好意的態度</a:t>
            </a:r>
            <a:r>
              <a:rPr lang="ja-JP" altLang="en-US" sz="3200" dirty="0" smtClean="0"/>
              <a:t>が</a:t>
            </a:r>
            <a:r>
              <a:rPr lang="ja-JP" altLang="ja-JP" sz="3200" dirty="0" smtClean="0"/>
              <a:t>高</a:t>
            </a:r>
            <a:r>
              <a:rPr lang="ja-JP" altLang="en-US" sz="3200" dirty="0" smtClean="0"/>
              <a:t>く、</a:t>
            </a:r>
            <a:endParaRPr lang="en-US" altLang="ja-JP" sz="3200" dirty="0" smtClean="0"/>
          </a:p>
          <a:p>
            <a:r>
              <a:rPr lang="ja-JP" altLang="en-US" sz="3200" dirty="0" smtClean="0"/>
              <a:t>商品概念</a:t>
            </a:r>
            <a:r>
              <a:rPr lang="ja-JP" altLang="ja-JP" sz="3200" dirty="0" smtClean="0"/>
              <a:t>の重要度</a:t>
            </a:r>
            <a:r>
              <a:rPr lang="ja-JP" altLang="en-US" sz="3200" dirty="0" smtClean="0"/>
              <a:t>も</a:t>
            </a:r>
            <a:r>
              <a:rPr lang="ja-JP" altLang="ja-JP" sz="3200" dirty="0" smtClean="0"/>
              <a:t>高</a:t>
            </a:r>
            <a:r>
              <a:rPr lang="ja-JP" altLang="en-US" sz="3200" dirty="0" smtClean="0"/>
              <a:t>い消費者</a:t>
            </a:r>
            <a:r>
              <a:rPr lang="ja-JP" altLang="ja-JP" sz="3600" dirty="0" smtClean="0"/>
              <a:t>　</a:t>
            </a:r>
            <a:endParaRPr lang="en-US" altLang="ja-JP" sz="3600" dirty="0" smtClean="0"/>
          </a:p>
          <a:p>
            <a:endParaRPr kumimoji="1" lang="ja-JP" altLang="en-US" sz="3600" dirty="0"/>
          </a:p>
        </p:txBody>
      </p:sp>
      <p:sp>
        <p:nvSpPr>
          <p:cNvPr id="11" name="下矢印 10"/>
          <p:cNvSpPr/>
          <p:nvPr/>
        </p:nvSpPr>
        <p:spPr>
          <a:xfrm>
            <a:off x="4000496" y="3357562"/>
            <a:ext cx="64294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857224" y="4357694"/>
            <a:ext cx="6929486" cy="1857388"/>
          </a:xfrm>
          <a:prstGeom prst="roundRect">
            <a:avLst/>
          </a:prstGeom>
          <a:ln w="57150"/>
        </p:spPr>
        <p:style>
          <a:lnRef idx="2">
            <a:schemeClr val="accent3"/>
          </a:lnRef>
          <a:fillRef idx="1">
            <a:schemeClr val="lt1"/>
          </a:fillRef>
          <a:effectRef idx="0">
            <a:schemeClr val="accent3"/>
          </a:effectRef>
          <a:fontRef idx="minor">
            <a:schemeClr val="dk1"/>
          </a:fontRef>
        </p:style>
        <p:txBody>
          <a:bodyPr rtlCol="0" anchor="ctr"/>
          <a:lstStyle/>
          <a:p>
            <a:r>
              <a:rPr lang="ja-JP" altLang="en-US" sz="3200" dirty="0" smtClean="0"/>
              <a:t>通常の広告</a:t>
            </a:r>
            <a:r>
              <a:rPr lang="ja-JP" altLang="ja-JP" sz="3200" dirty="0" smtClean="0"/>
              <a:t>や</a:t>
            </a:r>
            <a:r>
              <a:rPr lang="ja-JP" altLang="en-US" sz="3200" dirty="0" smtClean="0"/>
              <a:t>ブランド名を隠した広告</a:t>
            </a:r>
          </a:p>
          <a:p>
            <a:r>
              <a:rPr lang="ja-JP" altLang="ja-JP" sz="3200" dirty="0" smtClean="0"/>
              <a:t>よりも</a:t>
            </a:r>
            <a:r>
              <a:rPr lang="ja-JP" altLang="en-US" sz="3200" dirty="0" smtClean="0"/>
              <a:t>商品概念を隠した広告</a:t>
            </a:r>
            <a:r>
              <a:rPr lang="ja-JP" altLang="ja-JP" sz="3200" dirty="0" smtClean="0"/>
              <a:t>が有効</a:t>
            </a:r>
            <a:r>
              <a:rPr lang="ja-JP" altLang="en-US" sz="3200" dirty="0" smtClean="0"/>
              <a:t>である</a:t>
            </a:r>
            <a:endParaRPr kumimoji="1" lang="ja-JP" altLang="en-US" dirty="0"/>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仮説</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39</a:t>
            </a:fld>
            <a:endParaRPr kumimoji="1" lang="ja-JP" altLang="en-US"/>
          </a:p>
        </p:txBody>
      </p:sp>
      <p:sp>
        <p:nvSpPr>
          <p:cNvPr id="5" name="テキスト ボックス 4"/>
          <p:cNvSpPr txBox="1"/>
          <p:nvPr/>
        </p:nvSpPr>
        <p:spPr>
          <a:xfrm>
            <a:off x="642910" y="1857364"/>
            <a:ext cx="8215370" cy="1631216"/>
          </a:xfrm>
          <a:prstGeom prst="rect">
            <a:avLst/>
          </a:prstGeom>
          <a:noFill/>
        </p:spPr>
        <p:txBody>
          <a:bodyPr wrap="square" rtlCol="0">
            <a:spAutoFit/>
          </a:bodyPr>
          <a:lstStyle/>
          <a:p>
            <a:r>
              <a:rPr lang="ja-JP" altLang="en-US" sz="3200" dirty="0" smtClean="0"/>
              <a:t>②</a:t>
            </a:r>
            <a:r>
              <a:rPr lang="ja-JP" altLang="ja-JP" sz="3200" dirty="0" smtClean="0"/>
              <a:t>ブランドに対する好意的態度</a:t>
            </a:r>
            <a:r>
              <a:rPr lang="ja-JP" altLang="en-US" sz="3200" dirty="0" smtClean="0"/>
              <a:t>が</a:t>
            </a:r>
            <a:r>
              <a:rPr lang="ja-JP" altLang="ja-JP" sz="3200" dirty="0" smtClean="0"/>
              <a:t>高</a:t>
            </a:r>
            <a:r>
              <a:rPr lang="ja-JP" altLang="en-US" sz="3200" dirty="0" smtClean="0"/>
              <a:t>く、</a:t>
            </a:r>
            <a:endParaRPr lang="en-US" altLang="ja-JP" sz="3200" dirty="0" smtClean="0"/>
          </a:p>
          <a:p>
            <a:r>
              <a:rPr lang="ja-JP" altLang="en-US" sz="3200" dirty="0" smtClean="0"/>
              <a:t>商品概念</a:t>
            </a:r>
            <a:r>
              <a:rPr lang="ja-JP" altLang="ja-JP" sz="3200" dirty="0" smtClean="0"/>
              <a:t>の重要度</a:t>
            </a:r>
            <a:r>
              <a:rPr lang="ja-JP" altLang="en-US" sz="3200" dirty="0" smtClean="0"/>
              <a:t>が</a:t>
            </a:r>
            <a:r>
              <a:rPr lang="ja-JP" altLang="ja-JP" sz="3200" dirty="0" smtClean="0"/>
              <a:t>低</a:t>
            </a:r>
            <a:r>
              <a:rPr lang="ja-JP" altLang="en-US" sz="3200" dirty="0" smtClean="0"/>
              <a:t>い消費者</a:t>
            </a:r>
            <a:endParaRPr lang="ja-JP" altLang="ja-JP" sz="3200" dirty="0" smtClean="0"/>
          </a:p>
          <a:p>
            <a:endParaRPr lang="ja-JP" altLang="ja-JP" dirty="0" smtClean="0"/>
          </a:p>
          <a:p>
            <a:endParaRPr kumimoji="1" lang="ja-JP" altLang="en-US" dirty="0"/>
          </a:p>
        </p:txBody>
      </p:sp>
      <p:sp>
        <p:nvSpPr>
          <p:cNvPr id="8" name="下矢印 7"/>
          <p:cNvSpPr/>
          <p:nvPr/>
        </p:nvSpPr>
        <p:spPr>
          <a:xfrm>
            <a:off x="3786182" y="3143248"/>
            <a:ext cx="857256" cy="1071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現状分析②</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CF6874F2-626B-4BB2-9778-BA18345DE544}" type="slidenum">
              <a:rPr kumimoji="1" lang="ja-JP" altLang="en-US" smtClean="0">
                <a:solidFill>
                  <a:schemeClr val="tx1"/>
                </a:solidFill>
              </a:rPr>
              <a:pPr/>
              <a:t>4</a:t>
            </a:fld>
            <a:endParaRPr kumimoji="1" lang="ja-JP" altLang="en-US" dirty="0">
              <a:solidFill>
                <a:schemeClr val="tx1"/>
              </a:solidFill>
            </a:endParaRPr>
          </a:p>
        </p:txBody>
      </p:sp>
      <p:sp>
        <p:nvSpPr>
          <p:cNvPr id="5" name="下矢印 4"/>
          <p:cNvSpPr/>
          <p:nvPr/>
        </p:nvSpPr>
        <p:spPr>
          <a:xfrm>
            <a:off x="3707904" y="4797152"/>
            <a:ext cx="187220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3500430" y="6000768"/>
            <a:ext cx="2233388"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3200" dirty="0" smtClean="0">
                <a:latin typeface="HGP創英角ｺﾞｼｯｸUB" pitchFamily="50" charset="-128"/>
                <a:ea typeface="HGP創英角ｺﾞｼｯｸUB" pitchFamily="50" charset="-128"/>
              </a:rPr>
              <a:t>商品の増加</a:t>
            </a:r>
            <a:endParaRPr kumimoji="1" lang="ja-JP" altLang="en-US" sz="3200" dirty="0">
              <a:latin typeface="HGP創英角ｺﾞｼｯｸUB" pitchFamily="50" charset="-128"/>
              <a:ea typeface="HGP創英角ｺﾞｼｯｸUB" pitchFamily="50" charset="-128"/>
            </a:endParaRPr>
          </a:p>
        </p:txBody>
      </p:sp>
      <p:sp>
        <p:nvSpPr>
          <p:cNvPr id="7" name="テキスト ボックス 6"/>
          <p:cNvSpPr txBox="1"/>
          <p:nvPr/>
        </p:nvSpPr>
        <p:spPr>
          <a:xfrm>
            <a:off x="857224" y="1785926"/>
            <a:ext cx="7572428" cy="1107996"/>
          </a:xfrm>
          <a:prstGeom prst="rect">
            <a:avLst/>
          </a:prstGeom>
          <a:noFill/>
        </p:spPr>
        <p:txBody>
          <a:bodyPr wrap="square" rtlCol="0">
            <a:spAutoFit/>
          </a:bodyPr>
          <a:lstStyle/>
          <a:p>
            <a:pPr>
              <a:buNone/>
            </a:pPr>
            <a:r>
              <a:rPr lang="ja-JP" altLang="en-US" sz="2400" dirty="0" smtClean="0">
                <a:latin typeface="HGP創英角ｺﾞｼｯｸUB" pitchFamily="50" charset="-128"/>
                <a:ea typeface="HGP創英角ｺﾞｼｯｸUB" pitchFamily="50" charset="-128"/>
              </a:rPr>
              <a:t>「モノをつくれば売れる」といわれた</a:t>
            </a:r>
            <a:endParaRPr lang="en-US" altLang="ja-JP" sz="2400" dirty="0" smtClean="0">
              <a:latin typeface="HGP創英角ｺﾞｼｯｸUB" pitchFamily="50" charset="-128"/>
              <a:ea typeface="HGP創英角ｺﾞｼｯｸUB" pitchFamily="50" charset="-128"/>
            </a:endParaRPr>
          </a:p>
          <a:p>
            <a:pPr>
              <a:buNone/>
            </a:pPr>
            <a:r>
              <a:rPr lang="ja-JP" altLang="en-US" sz="2400" dirty="0" smtClean="0">
                <a:latin typeface="HGP創英角ｺﾞｼｯｸUB" pitchFamily="50" charset="-128"/>
                <a:ea typeface="HGP創英角ｺﾞｼｯｸUB" pitchFamily="50" charset="-128"/>
              </a:rPr>
              <a:t>高度経済成長期やバブル期のような時代もあった。</a:t>
            </a:r>
            <a:endParaRPr lang="en-US" altLang="ja-JP" sz="1400" dirty="0" smtClean="0">
              <a:latin typeface="HGP創英角ｺﾞｼｯｸUB" pitchFamily="50" charset="-128"/>
              <a:ea typeface="HGP創英角ｺﾞｼｯｸUB" pitchFamily="50" charset="-128"/>
            </a:endParaRPr>
          </a:p>
          <a:p>
            <a:endParaRPr kumimoji="1" lang="ja-JP" altLang="en-US" dirty="0">
              <a:latin typeface="HGP創英角ｺﾞｼｯｸUB" pitchFamily="50" charset="-128"/>
              <a:ea typeface="HGP創英角ｺﾞｼｯｸUB" pitchFamily="50" charset="-128"/>
            </a:endParaRPr>
          </a:p>
        </p:txBody>
      </p:sp>
      <p:sp>
        <p:nvSpPr>
          <p:cNvPr id="8" name="テキスト ボックス 7"/>
          <p:cNvSpPr txBox="1"/>
          <p:nvPr/>
        </p:nvSpPr>
        <p:spPr>
          <a:xfrm>
            <a:off x="857224" y="3000372"/>
            <a:ext cx="7072362" cy="147732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しかし１９８０年代以降、市場の成熟化と大量生産技術の高度化により、さまざまな業界で供給過剰が見られるようになってきた。</a:t>
            </a:r>
            <a:endParaRPr lang="ja-JP" altLang="en-US" sz="1400" dirty="0" smtClean="0">
              <a:latin typeface="HGP創英角ｺﾞｼｯｸUB" pitchFamily="50" charset="-128"/>
              <a:ea typeface="HGP創英角ｺﾞｼｯｸUB" pitchFamily="50" charset="-128"/>
            </a:endParaRPr>
          </a:p>
          <a:p>
            <a:endParaRPr kumimoji="1" lang="ja-JP" altLang="en-US" dirty="0">
              <a:latin typeface="HGP創英角ｺﾞｼｯｸUB" pitchFamily="50" charset="-128"/>
              <a:ea typeface="HGP創英角ｺﾞｼｯｸUB" pitchFamily="50" charset="-128"/>
            </a:endParaRPr>
          </a:p>
        </p:txBody>
      </p:sp>
      <p:sp>
        <p:nvSpPr>
          <p:cNvPr id="10" name="テキスト ボックス 9"/>
          <p:cNvSpPr txBox="1"/>
          <p:nvPr/>
        </p:nvSpPr>
        <p:spPr>
          <a:xfrm>
            <a:off x="6143636" y="4071942"/>
            <a:ext cx="2143140" cy="338554"/>
          </a:xfrm>
          <a:prstGeom prst="rect">
            <a:avLst/>
          </a:prstGeom>
          <a:noFill/>
        </p:spPr>
        <p:txBody>
          <a:bodyPr wrap="square" rtlCol="0">
            <a:spAutoFit/>
          </a:bodyPr>
          <a:lstStyle/>
          <a:p>
            <a:r>
              <a:rPr lang="ja-JP" altLang="en-US" sz="1600" dirty="0" smtClean="0"/>
              <a:t>（ＩＴマネジメント情報）</a:t>
            </a:r>
            <a:endParaRPr kumimoji="1" lang="ja-JP" altLang="en-US" sz="1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785786" y="4643446"/>
            <a:ext cx="6929486" cy="1643074"/>
          </a:xfrm>
          <a:prstGeom prst="roundRect">
            <a:avLst/>
          </a:prstGeom>
          <a:ln w="57150"/>
        </p:spPr>
        <p:style>
          <a:lnRef idx="2">
            <a:schemeClr val="accent3"/>
          </a:lnRef>
          <a:fillRef idx="1">
            <a:schemeClr val="lt1"/>
          </a:fillRef>
          <a:effectRef idx="0">
            <a:schemeClr val="accent3"/>
          </a:effectRef>
          <a:fontRef idx="minor">
            <a:schemeClr val="dk1"/>
          </a:fontRef>
        </p:style>
        <p:txBody>
          <a:bodyPr rtlCol="0" anchor="ctr"/>
          <a:lstStyle/>
          <a:p>
            <a:r>
              <a:rPr lang="ja-JP" altLang="en-US" sz="3200" dirty="0" smtClean="0"/>
              <a:t>通常の広告</a:t>
            </a:r>
            <a:r>
              <a:rPr lang="ja-JP" altLang="ja-JP" sz="3200" dirty="0" smtClean="0"/>
              <a:t>や</a:t>
            </a:r>
            <a:r>
              <a:rPr lang="ja-JP" altLang="en-US" sz="3200" dirty="0" smtClean="0"/>
              <a:t>商品概念を隠した広告</a:t>
            </a:r>
            <a:r>
              <a:rPr lang="ja-JP" altLang="ja-JP" sz="3200" dirty="0" smtClean="0"/>
              <a:t>よりも</a:t>
            </a:r>
            <a:r>
              <a:rPr lang="ja-JP" altLang="en-US" sz="3200" dirty="0" smtClean="0"/>
              <a:t>ブランド名を隠した広告</a:t>
            </a:r>
            <a:r>
              <a:rPr lang="ja-JP" altLang="ja-JP" sz="3200" dirty="0" smtClean="0"/>
              <a:t>が有効</a:t>
            </a:r>
            <a:r>
              <a:rPr lang="ja-JP" altLang="en-US" sz="3200" dirty="0" smtClean="0"/>
              <a:t>である</a:t>
            </a:r>
            <a:endParaRPr lang="ja-JP" altLang="ja-JP" sz="3200" dirty="0" smtClean="0"/>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仮説</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40</a:t>
            </a:fld>
            <a:endParaRPr kumimoji="1" lang="ja-JP" altLang="en-US"/>
          </a:p>
        </p:txBody>
      </p:sp>
      <p:sp>
        <p:nvSpPr>
          <p:cNvPr id="5" name="テキスト ボックス 4"/>
          <p:cNvSpPr txBox="1"/>
          <p:nvPr/>
        </p:nvSpPr>
        <p:spPr>
          <a:xfrm>
            <a:off x="642910" y="2000240"/>
            <a:ext cx="7786742" cy="1354217"/>
          </a:xfrm>
          <a:prstGeom prst="rect">
            <a:avLst/>
          </a:prstGeom>
          <a:noFill/>
        </p:spPr>
        <p:txBody>
          <a:bodyPr wrap="square" rtlCol="0">
            <a:spAutoFit/>
          </a:bodyPr>
          <a:lstStyle/>
          <a:p>
            <a:r>
              <a:rPr lang="ja-JP" altLang="ja-JP" sz="3200" dirty="0" smtClean="0"/>
              <a:t>③ブランドに対する好意的態度</a:t>
            </a:r>
            <a:r>
              <a:rPr lang="ja-JP" altLang="en-US" sz="3200" dirty="0" smtClean="0"/>
              <a:t>が</a:t>
            </a:r>
            <a:r>
              <a:rPr lang="ja-JP" altLang="ja-JP" sz="3200" dirty="0" smtClean="0"/>
              <a:t>低</a:t>
            </a:r>
            <a:r>
              <a:rPr lang="ja-JP" altLang="en-US" sz="3200" dirty="0" smtClean="0"/>
              <a:t>く、</a:t>
            </a:r>
            <a:endParaRPr lang="en-US" altLang="ja-JP" sz="3200" dirty="0" smtClean="0"/>
          </a:p>
          <a:p>
            <a:r>
              <a:rPr lang="ja-JP" altLang="en-US" sz="3200" dirty="0" smtClean="0"/>
              <a:t>商品概念</a:t>
            </a:r>
            <a:r>
              <a:rPr lang="ja-JP" altLang="ja-JP" sz="3200" dirty="0" smtClean="0"/>
              <a:t>の重要度</a:t>
            </a:r>
            <a:r>
              <a:rPr lang="ja-JP" altLang="en-US" sz="3200" dirty="0" smtClean="0"/>
              <a:t>が</a:t>
            </a:r>
            <a:r>
              <a:rPr lang="ja-JP" altLang="ja-JP" sz="3200" dirty="0" smtClean="0"/>
              <a:t>高</a:t>
            </a:r>
            <a:r>
              <a:rPr lang="ja-JP" altLang="en-US" sz="3200" dirty="0" smtClean="0"/>
              <a:t>い消費者</a:t>
            </a:r>
            <a:endParaRPr lang="ja-JP" altLang="ja-JP" sz="3200" dirty="0" smtClean="0"/>
          </a:p>
          <a:p>
            <a:endParaRPr kumimoji="1" lang="ja-JP" altLang="en-US" dirty="0"/>
          </a:p>
        </p:txBody>
      </p:sp>
      <p:sp>
        <p:nvSpPr>
          <p:cNvPr id="10" name="下矢印 9"/>
          <p:cNvSpPr/>
          <p:nvPr/>
        </p:nvSpPr>
        <p:spPr>
          <a:xfrm>
            <a:off x="3857620" y="3286124"/>
            <a:ext cx="785818"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85720" y="4286256"/>
            <a:ext cx="8429684" cy="2071702"/>
          </a:xfrm>
          <a:prstGeom prst="roundRect">
            <a:avLst/>
          </a:prstGeom>
          <a:ln w="57150"/>
        </p:spPr>
        <p:style>
          <a:lnRef idx="2">
            <a:schemeClr val="accent3"/>
          </a:lnRef>
          <a:fillRef idx="1">
            <a:schemeClr val="lt1"/>
          </a:fillRef>
          <a:effectRef idx="0">
            <a:schemeClr val="accent3"/>
          </a:effectRef>
          <a:fontRef idx="minor">
            <a:schemeClr val="dk1"/>
          </a:fontRef>
        </p:style>
        <p:txBody>
          <a:bodyPr rtlCol="0" anchor="ctr"/>
          <a:lstStyle/>
          <a:p>
            <a:r>
              <a:rPr lang="ja-JP" altLang="en-US" sz="3200" dirty="0" smtClean="0"/>
              <a:t>・ブランド名を隠した広告</a:t>
            </a:r>
          </a:p>
          <a:p>
            <a:r>
              <a:rPr lang="ja-JP" altLang="ja-JP" sz="3200" dirty="0" smtClean="0"/>
              <a:t>・</a:t>
            </a:r>
            <a:r>
              <a:rPr lang="ja-JP" altLang="en-US" sz="3200" dirty="0" smtClean="0"/>
              <a:t>商品属性を隠した広告</a:t>
            </a:r>
          </a:p>
          <a:p>
            <a:r>
              <a:rPr lang="ja-JP" altLang="ja-JP" sz="3200" dirty="0" smtClean="0"/>
              <a:t>・</a:t>
            </a:r>
            <a:r>
              <a:rPr lang="ja-JP" altLang="en-US" sz="3200" dirty="0" smtClean="0"/>
              <a:t>通常</a:t>
            </a:r>
            <a:r>
              <a:rPr lang="ja-JP" altLang="ja-JP" sz="3200" dirty="0" smtClean="0"/>
              <a:t>の広告</a:t>
            </a:r>
            <a:endParaRPr kumimoji="1" lang="ja-JP" altLang="en-US" dirty="0"/>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仮説</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41</a:t>
            </a:fld>
            <a:endParaRPr kumimoji="1" lang="ja-JP" altLang="en-US"/>
          </a:p>
        </p:txBody>
      </p:sp>
      <p:sp>
        <p:nvSpPr>
          <p:cNvPr id="6" name="テキスト ボックス 5"/>
          <p:cNvSpPr txBox="1"/>
          <p:nvPr/>
        </p:nvSpPr>
        <p:spPr>
          <a:xfrm>
            <a:off x="571472" y="2000240"/>
            <a:ext cx="7929618" cy="1354217"/>
          </a:xfrm>
          <a:prstGeom prst="rect">
            <a:avLst/>
          </a:prstGeom>
          <a:noFill/>
        </p:spPr>
        <p:txBody>
          <a:bodyPr wrap="square" rtlCol="0">
            <a:spAutoFit/>
          </a:bodyPr>
          <a:lstStyle/>
          <a:p>
            <a:r>
              <a:rPr lang="ja-JP" altLang="en-US" sz="3200" dirty="0" smtClean="0"/>
              <a:t>④</a:t>
            </a:r>
            <a:r>
              <a:rPr lang="ja-JP" altLang="ja-JP" sz="3200" dirty="0" smtClean="0"/>
              <a:t>ブランドに対する好意的態度</a:t>
            </a:r>
            <a:r>
              <a:rPr lang="ja-JP" altLang="en-US" sz="3200" dirty="0" smtClean="0"/>
              <a:t>が</a:t>
            </a:r>
            <a:r>
              <a:rPr lang="ja-JP" altLang="ja-JP" sz="3200" dirty="0" smtClean="0"/>
              <a:t>低</a:t>
            </a:r>
            <a:r>
              <a:rPr lang="ja-JP" altLang="en-US" sz="3200" dirty="0" smtClean="0"/>
              <a:t>く、</a:t>
            </a:r>
            <a:endParaRPr lang="en-US" altLang="ja-JP" sz="3200" dirty="0" smtClean="0"/>
          </a:p>
          <a:p>
            <a:r>
              <a:rPr lang="ja-JP" altLang="en-US" sz="3200" dirty="0" smtClean="0"/>
              <a:t>商品概念</a:t>
            </a:r>
            <a:r>
              <a:rPr lang="ja-JP" altLang="ja-JP" sz="3200" dirty="0" smtClean="0"/>
              <a:t>の重要度</a:t>
            </a:r>
            <a:r>
              <a:rPr lang="ja-JP" altLang="en-US" sz="3200" dirty="0" smtClean="0"/>
              <a:t>も</a:t>
            </a:r>
            <a:r>
              <a:rPr lang="ja-JP" altLang="ja-JP" sz="3200" dirty="0" smtClean="0"/>
              <a:t>低</a:t>
            </a:r>
            <a:r>
              <a:rPr lang="ja-JP" altLang="en-US" sz="3200" dirty="0" smtClean="0"/>
              <a:t>い消費者</a:t>
            </a:r>
            <a:endParaRPr lang="ja-JP" altLang="ja-JP" sz="3200" dirty="0" smtClean="0"/>
          </a:p>
          <a:p>
            <a:endParaRPr kumimoji="1" lang="ja-JP" altLang="en-US" dirty="0"/>
          </a:p>
        </p:txBody>
      </p:sp>
      <p:sp>
        <p:nvSpPr>
          <p:cNvPr id="8" name="テキスト ボックス 7"/>
          <p:cNvSpPr txBox="1"/>
          <p:nvPr/>
        </p:nvSpPr>
        <p:spPr>
          <a:xfrm>
            <a:off x="4786314" y="4786322"/>
            <a:ext cx="4143404" cy="1354217"/>
          </a:xfrm>
          <a:prstGeom prst="rect">
            <a:avLst/>
          </a:prstGeom>
          <a:noFill/>
        </p:spPr>
        <p:txBody>
          <a:bodyPr wrap="square" rtlCol="0">
            <a:spAutoFit/>
          </a:bodyPr>
          <a:lstStyle/>
          <a:p>
            <a:r>
              <a:rPr lang="ja-JP" altLang="ja-JP" sz="3200" dirty="0" smtClean="0"/>
              <a:t>で効果</a:t>
            </a:r>
            <a:r>
              <a:rPr lang="ja-JP" altLang="en-US" sz="3200" dirty="0" smtClean="0"/>
              <a:t>は</a:t>
            </a:r>
            <a:r>
              <a:rPr lang="ja-JP" altLang="ja-JP" sz="3200" dirty="0" smtClean="0"/>
              <a:t>変わらず</a:t>
            </a:r>
            <a:endParaRPr lang="en-US" altLang="ja-JP" sz="3200" dirty="0" smtClean="0"/>
          </a:p>
          <a:p>
            <a:r>
              <a:rPr lang="ja-JP" altLang="ja-JP" sz="3200" dirty="0" smtClean="0"/>
              <a:t>（信念は形成され</a:t>
            </a:r>
            <a:r>
              <a:rPr lang="ja-JP" altLang="en-US" sz="3200" dirty="0" smtClean="0"/>
              <a:t>ない</a:t>
            </a:r>
            <a:r>
              <a:rPr lang="ja-JP" altLang="ja-JP" sz="3200" dirty="0" smtClean="0"/>
              <a:t>）</a:t>
            </a:r>
          </a:p>
          <a:p>
            <a:endParaRPr kumimoji="1" lang="ja-JP" altLang="en-US" dirty="0"/>
          </a:p>
        </p:txBody>
      </p:sp>
      <p:sp>
        <p:nvSpPr>
          <p:cNvPr id="9" name="円弧 8"/>
          <p:cNvSpPr/>
          <p:nvPr/>
        </p:nvSpPr>
        <p:spPr>
          <a:xfrm rot="3164606">
            <a:off x="2199155" y="4017563"/>
            <a:ext cx="2883564" cy="2108995"/>
          </a:xfrm>
          <a:prstGeom prst="arc">
            <a:avLst>
              <a:gd name="adj1" fmla="val 16200000"/>
              <a:gd name="adj2" fmla="val 497489"/>
            </a:avLst>
          </a:prstGeom>
          <a:ln w="254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下矢印 9"/>
          <p:cNvSpPr/>
          <p:nvPr/>
        </p:nvSpPr>
        <p:spPr>
          <a:xfrm>
            <a:off x="3929058" y="3214686"/>
            <a:ext cx="785818"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調査内容</a:t>
            </a:r>
            <a:endParaRPr kumimoji="1" lang="ja-JP" altLang="en-US" dirty="0"/>
          </a:p>
        </p:txBody>
      </p:sp>
      <p:sp>
        <p:nvSpPr>
          <p:cNvPr id="4" name="コンテンツ プレースホルダ 3"/>
          <p:cNvSpPr>
            <a:spLocks noGrp="1"/>
          </p:cNvSpPr>
          <p:nvPr>
            <p:ph idx="1"/>
          </p:nvPr>
        </p:nvSpPr>
        <p:spPr>
          <a:xfrm>
            <a:off x="214282" y="1857364"/>
            <a:ext cx="2673468" cy="614354"/>
          </a:xfrm>
        </p:spPr>
        <p:txBody>
          <a:bodyPr>
            <a:normAutofit fontScale="92500"/>
          </a:bodyPr>
          <a:lstStyle/>
          <a:p>
            <a:pPr>
              <a:buNone/>
            </a:pPr>
            <a:r>
              <a:rPr kumimoji="1" lang="ja-JP" altLang="en-US" dirty="0" smtClean="0"/>
              <a:t>アンケート内容</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42</a:t>
            </a:fld>
            <a:endParaRPr kumimoji="1" lang="ja-JP" altLang="en-US"/>
          </a:p>
        </p:txBody>
      </p:sp>
      <p:sp>
        <p:nvSpPr>
          <p:cNvPr id="5" name="正方形/長方形 4"/>
          <p:cNvSpPr/>
          <p:nvPr/>
        </p:nvSpPr>
        <p:spPr>
          <a:xfrm>
            <a:off x="2857488" y="1785926"/>
            <a:ext cx="6000792" cy="9286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ティ</a:t>
            </a:r>
            <a:r>
              <a:rPr lang="ja-JP" altLang="en-US" dirty="0" smtClean="0">
                <a:solidFill>
                  <a:schemeClr val="tx1"/>
                </a:solidFill>
              </a:rPr>
              <a:t>ー</a:t>
            </a:r>
            <a:r>
              <a:rPr kumimoji="1" lang="ja-JP" altLang="en-US" dirty="0" smtClean="0">
                <a:solidFill>
                  <a:schemeClr val="tx1"/>
                </a:solidFill>
              </a:rPr>
              <a:t>ザー広告を掲載したフリーペーパーを作り、</a:t>
            </a:r>
            <a:endParaRPr kumimoji="1" lang="en-US" altLang="ja-JP" dirty="0" smtClean="0">
              <a:solidFill>
                <a:schemeClr val="tx1"/>
              </a:solidFill>
            </a:endParaRPr>
          </a:p>
          <a:p>
            <a:pPr algn="ctr"/>
            <a:r>
              <a:rPr kumimoji="1" lang="ja-JP" altLang="en-US" dirty="0" smtClean="0">
                <a:solidFill>
                  <a:schemeClr val="tx1"/>
                </a:solidFill>
              </a:rPr>
              <a:t>信念が形成されているか調査</a:t>
            </a:r>
            <a:endParaRPr kumimoji="1" lang="ja-JP" altLang="en-US" dirty="0">
              <a:solidFill>
                <a:schemeClr val="tx1"/>
              </a:solidFill>
            </a:endParaRPr>
          </a:p>
        </p:txBody>
      </p:sp>
      <p:pic>
        <p:nvPicPr>
          <p:cNvPr id="9218" name="Picture 2"/>
          <p:cNvPicPr>
            <a:picLocks noChangeAspect="1" noChangeArrowheads="1"/>
          </p:cNvPicPr>
          <p:nvPr/>
        </p:nvPicPr>
        <p:blipFill>
          <a:blip r:embed="rId2" cstate="print"/>
          <a:srcRect t="13916" r="390" b="6982"/>
          <a:stretch>
            <a:fillRect/>
          </a:stretch>
        </p:blipFill>
        <p:spPr bwMode="auto">
          <a:xfrm>
            <a:off x="1142976" y="2786058"/>
            <a:ext cx="6143668" cy="3903024"/>
          </a:xfrm>
          <a:prstGeom prst="rect">
            <a:avLst/>
          </a:prstGeom>
          <a:noFill/>
          <a:ln w="3175">
            <a:solidFill>
              <a:schemeClr val="tx1"/>
            </a:solid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検証</a:t>
            </a:r>
            <a:endParaRPr kumimoji="1" lang="ja-JP" altLang="en-US" dirty="0"/>
          </a:p>
        </p:txBody>
      </p:sp>
      <p:sp>
        <p:nvSpPr>
          <p:cNvPr id="4" name="コンテンツ プレースホルダ 3"/>
          <p:cNvSpPr>
            <a:spLocks noGrp="1"/>
          </p:cNvSpPr>
          <p:nvPr>
            <p:ph idx="1"/>
          </p:nvPr>
        </p:nvSpPr>
        <p:spPr/>
        <p:txBody>
          <a:bodyPr>
            <a:normAutofit lnSpcReduction="10000"/>
          </a:bodyPr>
          <a:lstStyle/>
          <a:p>
            <a:r>
              <a:rPr kumimoji="1" lang="ja-JP" altLang="en-US" sz="2400" dirty="0" smtClean="0"/>
              <a:t>調査対象：首都圏男女</a:t>
            </a:r>
            <a:endParaRPr kumimoji="1" lang="en-US" altLang="ja-JP" sz="2400" dirty="0" smtClean="0"/>
          </a:p>
          <a:p>
            <a:endParaRPr lang="en-US" altLang="ja-JP" sz="2400" dirty="0" smtClean="0"/>
          </a:p>
          <a:p>
            <a:r>
              <a:rPr kumimoji="1" lang="ja-JP" altLang="en-US" sz="2400" dirty="0" smtClean="0"/>
              <a:t>サンプル数</a:t>
            </a:r>
            <a:endParaRPr kumimoji="1" lang="en-US" altLang="ja-JP" sz="2400" dirty="0" smtClean="0"/>
          </a:p>
          <a:p>
            <a:pPr>
              <a:buNone/>
            </a:pPr>
            <a:r>
              <a:rPr lang="en-US" altLang="ja-JP" sz="2400" dirty="0" smtClean="0"/>
              <a:t>	</a:t>
            </a:r>
            <a:r>
              <a:rPr kumimoji="1" lang="ja-JP" altLang="en-US" sz="2400" dirty="0" smtClean="0"/>
              <a:t>（有効回答数：　　内訳 男性：　　　女性：）</a:t>
            </a:r>
            <a:endParaRPr kumimoji="1" lang="en-US" altLang="ja-JP" sz="2400" dirty="0" smtClean="0"/>
          </a:p>
          <a:p>
            <a:endParaRPr lang="en-US" altLang="ja-JP" sz="2400" dirty="0" smtClean="0"/>
          </a:p>
          <a:p>
            <a:r>
              <a:rPr lang="ja-JP" altLang="en-US" sz="2400" dirty="0" smtClean="0"/>
              <a:t>調査期間：</a:t>
            </a:r>
            <a:r>
              <a:rPr lang="en-US" altLang="ja-JP" sz="2400" dirty="0" smtClean="0"/>
              <a:t>2011</a:t>
            </a:r>
            <a:r>
              <a:rPr lang="ja-JP" altLang="en-US" sz="2400" dirty="0" smtClean="0"/>
              <a:t>年</a:t>
            </a:r>
            <a:r>
              <a:rPr lang="en-US" altLang="ja-JP" sz="2400" dirty="0" smtClean="0"/>
              <a:t>12</a:t>
            </a:r>
            <a:r>
              <a:rPr lang="ja-JP" altLang="en-US" sz="2400" dirty="0" smtClean="0"/>
              <a:t>月</a:t>
            </a:r>
            <a:r>
              <a:rPr lang="en-US" altLang="ja-JP" sz="2400" dirty="0" smtClean="0"/>
              <a:t>17</a:t>
            </a:r>
            <a:r>
              <a:rPr lang="ja-JP" altLang="en-US" sz="2400" dirty="0" smtClean="0"/>
              <a:t>日～</a:t>
            </a:r>
            <a:r>
              <a:rPr lang="en-US" altLang="ja-JP" sz="2400" dirty="0" smtClean="0"/>
              <a:t>12</a:t>
            </a:r>
            <a:r>
              <a:rPr lang="ja-JP" altLang="en-US" sz="2400" dirty="0" smtClean="0"/>
              <a:t>月日</a:t>
            </a:r>
            <a:endParaRPr lang="en-US" altLang="ja-JP" sz="2400" dirty="0" smtClean="0"/>
          </a:p>
          <a:p>
            <a:endParaRPr lang="en-US" altLang="ja-JP" sz="2400" dirty="0" smtClean="0"/>
          </a:p>
          <a:p>
            <a:r>
              <a:rPr lang="ja-JP" altLang="en-US" sz="2400" dirty="0" smtClean="0"/>
              <a:t>調査方法：アンケート用紙による調査</a:t>
            </a:r>
            <a:endParaRPr lang="en-US" altLang="ja-JP" sz="2400" dirty="0" smtClean="0"/>
          </a:p>
          <a:p>
            <a:endParaRPr kumimoji="1" lang="en-US" altLang="ja-JP" dirty="0" smtClean="0"/>
          </a:p>
          <a:p>
            <a:r>
              <a:rPr lang="ja-JP" altLang="en-US" sz="2400" dirty="0" smtClean="0"/>
              <a:t>調査項目：配布資料</a:t>
            </a:r>
            <a:endParaRPr kumimoji="1" lang="ja-JP" altLang="en-US" sz="2400"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43</a:t>
            </a:fld>
            <a:endParaRPr kumimoji="1" lang="ja-JP"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ティーザーと通常の広告</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44</a:t>
            </a:fld>
            <a:endParaRPr kumimoji="1" lang="ja-JP" altLang="en-US" dirty="0"/>
          </a:p>
        </p:txBody>
      </p:sp>
      <p:pic>
        <p:nvPicPr>
          <p:cNvPr id="5" name="Picture 1"/>
          <p:cNvPicPr>
            <a:picLocks noChangeAspect="1" noChangeArrowheads="1"/>
          </p:cNvPicPr>
          <p:nvPr/>
        </p:nvPicPr>
        <p:blipFill>
          <a:blip r:embed="rId2" cstate="print"/>
          <a:srcRect/>
          <a:stretch>
            <a:fillRect/>
          </a:stretch>
        </p:blipFill>
        <p:spPr bwMode="auto">
          <a:xfrm>
            <a:off x="5357818" y="2428868"/>
            <a:ext cx="2458019" cy="3286122"/>
          </a:xfrm>
          <a:prstGeom prst="rect">
            <a:avLst/>
          </a:prstGeom>
          <a:noFill/>
          <a:ln w="9525">
            <a:solidFill>
              <a:schemeClr val="tx2"/>
            </a:solidFill>
            <a:miter lim="800000"/>
            <a:headEnd/>
            <a:tailEnd/>
          </a:ln>
          <a:effectLst/>
        </p:spPr>
      </p:pic>
      <p:sp>
        <p:nvSpPr>
          <p:cNvPr id="6" name="テキスト ボックス 5"/>
          <p:cNvSpPr txBox="1"/>
          <p:nvPr/>
        </p:nvSpPr>
        <p:spPr>
          <a:xfrm>
            <a:off x="285720" y="1857364"/>
            <a:ext cx="3000396" cy="369332"/>
          </a:xfrm>
          <a:prstGeom prst="rect">
            <a:avLst/>
          </a:prstGeom>
          <a:noFill/>
        </p:spPr>
        <p:txBody>
          <a:bodyPr wrap="square" rtlCol="0">
            <a:spAutoFit/>
          </a:bodyPr>
          <a:lstStyle/>
          <a:p>
            <a:r>
              <a:rPr kumimoji="1" lang="ja-JP" altLang="en-US" dirty="0" smtClean="0"/>
              <a:t>情報を全て開示している広告</a:t>
            </a:r>
            <a:endParaRPr kumimoji="1" lang="ja-JP" altLang="en-US" dirty="0"/>
          </a:p>
        </p:txBody>
      </p:sp>
      <p:pic>
        <p:nvPicPr>
          <p:cNvPr id="104450" name="Picture 2"/>
          <p:cNvPicPr>
            <a:picLocks noChangeAspect="1" noChangeArrowheads="1"/>
          </p:cNvPicPr>
          <p:nvPr/>
        </p:nvPicPr>
        <p:blipFill>
          <a:blip r:embed="rId3" cstate="print"/>
          <a:srcRect/>
          <a:stretch>
            <a:fillRect/>
          </a:stretch>
        </p:blipFill>
        <p:spPr bwMode="auto">
          <a:xfrm>
            <a:off x="714348" y="2428868"/>
            <a:ext cx="2490001" cy="3309663"/>
          </a:xfrm>
          <a:prstGeom prst="rect">
            <a:avLst/>
          </a:prstGeom>
          <a:noFill/>
          <a:ln w="9525">
            <a:solidFill>
              <a:schemeClr val="tx2"/>
            </a:solidFill>
            <a:miter lim="800000"/>
            <a:headEnd/>
            <a:tailEnd/>
          </a:ln>
          <a:effectLst/>
        </p:spPr>
      </p:pic>
      <p:sp>
        <p:nvSpPr>
          <p:cNvPr id="8" name="テキスト ボックス 7"/>
          <p:cNvSpPr txBox="1"/>
          <p:nvPr/>
        </p:nvSpPr>
        <p:spPr>
          <a:xfrm>
            <a:off x="5214942" y="1857364"/>
            <a:ext cx="2786082" cy="369332"/>
          </a:xfrm>
          <a:prstGeom prst="rect">
            <a:avLst/>
          </a:prstGeom>
          <a:noFill/>
        </p:spPr>
        <p:txBody>
          <a:bodyPr wrap="square" rtlCol="0">
            <a:spAutoFit/>
          </a:bodyPr>
          <a:lstStyle/>
          <a:p>
            <a:r>
              <a:rPr lang="ja-JP" altLang="en-US" dirty="0" smtClean="0"/>
              <a:t>ブランド名を隠した</a:t>
            </a:r>
            <a:r>
              <a:rPr kumimoji="1" lang="ja-JP" altLang="en-US" dirty="0" smtClean="0"/>
              <a:t>広告</a:t>
            </a:r>
            <a:endParaRPr kumimoji="1" lang="ja-JP"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ティーザーと通常の広告</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45</a:t>
            </a:fld>
            <a:endParaRPr kumimoji="1" lang="ja-JP" altLang="en-US" dirty="0"/>
          </a:p>
        </p:txBody>
      </p:sp>
      <p:sp>
        <p:nvSpPr>
          <p:cNvPr id="6" name="テキスト ボックス 5"/>
          <p:cNvSpPr txBox="1"/>
          <p:nvPr/>
        </p:nvSpPr>
        <p:spPr>
          <a:xfrm>
            <a:off x="571472" y="2071678"/>
            <a:ext cx="3214678" cy="369332"/>
          </a:xfrm>
          <a:prstGeom prst="rect">
            <a:avLst/>
          </a:prstGeom>
          <a:noFill/>
        </p:spPr>
        <p:txBody>
          <a:bodyPr wrap="square" rtlCol="0">
            <a:spAutoFit/>
          </a:bodyPr>
          <a:lstStyle/>
          <a:p>
            <a:r>
              <a:rPr kumimoji="1" lang="ja-JP" altLang="en-US" dirty="0" smtClean="0"/>
              <a:t>ブランド名も製品も隠した広告</a:t>
            </a:r>
            <a:endParaRPr kumimoji="1" lang="ja-JP" altLang="en-US" dirty="0"/>
          </a:p>
        </p:txBody>
      </p:sp>
      <p:sp>
        <p:nvSpPr>
          <p:cNvPr id="8" name="テキスト ボックス 7"/>
          <p:cNvSpPr txBox="1"/>
          <p:nvPr/>
        </p:nvSpPr>
        <p:spPr>
          <a:xfrm>
            <a:off x="5572132" y="2071678"/>
            <a:ext cx="2071702" cy="369332"/>
          </a:xfrm>
          <a:prstGeom prst="rect">
            <a:avLst/>
          </a:prstGeom>
          <a:noFill/>
        </p:spPr>
        <p:txBody>
          <a:bodyPr wrap="square" rtlCol="0">
            <a:spAutoFit/>
          </a:bodyPr>
          <a:lstStyle/>
          <a:p>
            <a:r>
              <a:rPr kumimoji="1" lang="ja-JP" altLang="en-US" dirty="0" smtClean="0"/>
              <a:t>製品を隠した広告</a:t>
            </a:r>
            <a:endParaRPr kumimoji="1" lang="ja-JP" altLang="en-US" dirty="0"/>
          </a:p>
        </p:txBody>
      </p:sp>
      <p:pic>
        <p:nvPicPr>
          <p:cNvPr id="105474" name="Picture 2"/>
          <p:cNvPicPr>
            <a:picLocks noChangeAspect="1" noChangeArrowheads="1"/>
          </p:cNvPicPr>
          <p:nvPr/>
        </p:nvPicPr>
        <p:blipFill>
          <a:blip r:embed="rId2" cstate="print"/>
          <a:srcRect/>
          <a:stretch>
            <a:fillRect/>
          </a:stretch>
        </p:blipFill>
        <p:spPr bwMode="auto">
          <a:xfrm>
            <a:off x="714348" y="2714620"/>
            <a:ext cx="2662173" cy="3533774"/>
          </a:xfrm>
          <a:prstGeom prst="rect">
            <a:avLst/>
          </a:prstGeom>
          <a:noFill/>
          <a:ln w="9525">
            <a:solidFill>
              <a:schemeClr val="tx2"/>
            </a:solidFill>
            <a:miter lim="800000"/>
            <a:headEnd/>
            <a:tailEnd/>
          </a:ln>
          <a:effectLst/>
        </p:spPr>
      </p:pic>
      <p:pic>
        <p:nvPicPr>
          <p:cNvPr id="105475" name="Picture 3"/>
          <p:cNvPicPr>
            <a:picLocks noChangeAspect="1" noChangeArrowheads="1"/>
          </p:cNvPicPr>
          <p:nvPr/>
        </p:nvPicPr>
        <p:blipFill>
          <a:blip r:embed="rId3" cstate="print"/>
          <a:srcRect/>
          <a:stretch>
            <a:fillRect/>
          </a:stretch>
        </p:blipFill>
        <p:spPr bwMode="auto">
          <a:xfrm>
            <a:off x="5286380" y="2714620"/>
            <a:ext cx="2625329" cy="3500438"/>
          </a:xfrm>
          <a:prstGeom prst="rect">
            <a:avLst/>
          </a:prstGeom>
          <a:noFill/>
          <a:ln w="9525">
            <a:solidFill>
              <a:schemeClr val="tx2"/>
            </a:solid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採用理由</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46</a:t>
            </a:fld>
            <a:endParaRPr kumimoji="1" lang="ja-JP" altLang="en-US" dirty="0"/>
          </a:p>
        </p:txBody>
      </p:sp>
      <p:sp>
        <p:nvSpPr>
          <p:cNvPr id="8" name="正方形/長方形 7"/>
          <p:cNvSpPr/>
          <p:nvPr/>
        </p:nvSpPr>
        <p:spPr>
          <a:xfrm>
            <a:off x="357158" y="1785926"/>
            <a:ext cx="3786214" cy="5715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フリーペーパーを採用した理由</a:t>
            </a:r>
            <a:endParaRPr kumimoji="1" lang="ja-JP" altLang="en-US" dirty="0">
              <a:solidFill>
                <a:schemeClr val="tx1"/>
              </a:solidFill>
            </a:endParaRPr>
          </a:p>
        </p:txBody>
      </p:sp>
      <p:sp>
        <p:nvSpPr>
          <p:cNvPr id="10" name="テキスト ボックス 9"/>
          <p:cNvSpPr txBox="1"/>
          <p:nvPr/>
        </p:nvSpPr>
        <p:spPr>
          <a:xfrm>
            <a:off x="1571604" y="2500306"/>
            <a:ext cx="5715040" cy="369332"/>
          </a:xfrm>
          <a:prstGeom prst="rect">
            <a:avLst/>
          </a:prstGeom>
          <a:noFill/>
        </p:spPr>
        <p:txBody>
          <a:bodyPr wrap="square" rtlCol="0">
            <a:spAutoFit/>
          </a:bodyPr>
          <a:lstStyle/>
          <a:p>
            <a:r>
              <a:rPr kumimoji="1" lang="ja-JP" altLang="en-US" dirty="0" smtClean="0"/>
              <a:t>①広告が掲載されている媒体であり、一般的であるため</a:t>
            </a:r>
            <a:endParaRPr kumimoji="1" lang="ja-JP" altLang="en-US" dirty="0"/>
          </a:p>
        </p:txBody>
      </p:sp>
      <p:sp>
        <p:nvSpPr>
          <p:cNvPr id="13" name="テキスト ボックス 12"/>
          <p:cNvSpPr txBox="1"/>
          <p:nvPr/>
        </p:nvSpPr>
        <p:spPr>
          <a:xfrm>
            <a:off x="1571604" y="2857496"/>
            <a:ext cx="5143536" cy="369332"/>
          </a:xfrm>
          <a:prstGeom prst="rect">
            <a:avLst/>
          </a:prstGeom>
          <a:noFill/>
        </p:spPr>
        <p:txBody>
          <a:bodyPr wrap="square" rtlCol="0">
            <a:spAutoFit/>
          </a:bodyPr>
          <a:lstStyle/>
          <a:p>
            <a:r>
              <a:rPr lang="ja-JP" altLang="en-US" dirty="0" smtClean="0"/>
              <a:t>②</a:t>
            </a:r>
            <a:r>
              <a:rPr kumimoji="1" lang="ja-JP" altLang="en-US" dirty="0" smtClean="0"/>
              <a:t>動画だと内容すべてに注目されてしまうため</a:t>
            </a:r>
            <a:endParaRPr kumimoji="1" lang="ja-JP" altLang="en-US" dirty="0"/>
          </a:p>
        </p:txBody>
      </p:sp>
      <p:sp>
        <p:nvSpPr>
          <p:cNvPr id="14" name="テキスト ボックス 13"/>
          <p:cNvSpPr txBox="1"/>
          <p:nvPr/>
        </p:nvSpPr>
        <p:spPr>
          <a:xfrm>
            <a:off x="1571604" y="4857760"/>
            <a:ext cx="4500594" cy="369332"/>
          </a:xfrm>
          <a:prstGeom prst="rect">
            <a:avLst/>
          </a:prstGeom>
          <a:noFill/>
        </p:spPr>
        <p:txBody>
          <a:bodyPr wrap="square" rtlCol="0">
            <a:spAutoFit/>
          </a:bodyPr>
          <a:lstStyle/>
          <a:p>
            <a:r>
              <a:rPr kumimoji="1" lang="ja-JP" altLang="en-US" dirty="0" smtClean="0"/>
              <a:t>①広告以外のものに興味をもってもらうため</a:t>
            </a:r>
            <a:endParaRPr kumimoji="1" lang="ja-JP" altLang="en-US" dirty="0"/>
          </a:p>
        </p:txBody>
      </p:sp>
      <p:sp>
        <p:nvSpPr>
          <p:cNvPr id="15" name="テキスト ボックス 14"/>
          <p:cNvSpPr txBox="1"/>
          <p:nvPr/>
        </p:nvSpPr>
        <p:spPr>
          <a:xfrm>
            <a:off x="1571604" y="3214686"/>
            <a:ext cx="6929486" cy="646331"/>
          </a:xfrm>
          <a:prstGeom prst="rect">
            <a:avLst/>
          </a:prstGeom>
          <a:noFill/>
        </p:spPr>
        <p:txBody>
          <a:bodyPr wrap="square" rtlCol="0">
            <a:spAutoFit/>
          </a:bodyPr>
          <a:lstStyle/>
          <a:p>
            <a:r>
              <a:rPr kumimoji="1" lang="ja-JP" altLang="en-US" dirty="0" smtClean="0"/>
              <a:t>③第一段階の広告と第二段階の広告との間に広告以外にも注目してもらえる対象を入れ、より自然に時差を設けるため。</a:t>
            </a:r>
            <a:endParaRPr kumimoji="1" lang="ja-JP" altLang="en-US" dirty="0"/>
          </a:p>
        </p:txBody>
      </p:sp>
      <p:sp>
        <p:nvSpPr>
          <p:cNvPr id="17" name="正方形/長方形 16"/>
          <p:cNvSpPr/>
          <p:nvPr/>
        </p:nvSpPr>
        <p:spPr>
          <a:xfrm>
            <a:off x="357158" y="4071942"/>
            <a:ext cx="3500462" cy="64294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漫画・特集を入れた理由</a:t>
            </a:r>
            <a:endParaRPr kumimoji="1" lang="ja-JP"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採用理由</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47</a:t>
            </a:fld>
            <a:endParaRPr kumimoji="1" lang="ja-JP" altLang="en-US"/>
          </a:p>
        </p:txBody>
      </p:sp>
      <p:sp>
        <p:nvSpPr>
          <p:cNvPr id="5" name="正方形/長方形 4"/>
          <p:cNvSpPr/>
          <p:nvPr/>
        </p:nvSpPr>
        <p:spPr>
          <a:xfrm>
            <a:off x="285720" y="1785926"/>
            <a:ext cx="5286412" cy="78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ティ</a:t>
            </a:r>
            <a:r>
              <a:rPr lang="ja-JP" altLang="en-US" dirty="0" smtClean="0">
                <a:solidFill>
                  <a:schemeClr val="tx1"/>
                </a:solidFill>
              </a:rPr>
              <a:t>ー</a:t>
            </a:r>
            <a:r>
              <a:rPr kumimoji="1" lang="ja-JP" altLang="en-US" dirty="0" smtClean="0">
                <a:solidFill>
                  <a:schemeClr val="tx1"/>
                </a:solidFill>
              </a:rPr>
              <a:t>ザー広告のブランドにユニクロを採用した理由</a:t>
            </a:r>
            <a:endParaRPr kumimoji="1" lang="ja-JP" altLang="en-US" dirty="0">
              <a:solidFill>
                <a:schemeClr val="tx1"/>
              </a:solidFill>
            </a:endParaRPr>
          </a:p>
        </p:txBody>
      </p:sp>
      <p:sp>
        <p:nvSpPr>
          <p:cNvPr id="6" name="正方形/長方形 5"/>
          <p:cNvSpPr/>
          <p:nvPr/>
        </p:nvSpPr>
        <p:spPr>
          <a:xfrm>
            <a:off x="214282" y="4572008"/>
            <a:ext cx="5472608" cy="7143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ティーザー広告の商品にダッフルコートを採用した理由</a:t>
            </a:r>
            <a:endParaRPr kumimoji="1" lang="ja-JP" altLang="en-US" dirty="0">
              <a:solidFill>
                <a:schemeClr val="tx1"/>
              </a:solidFill>
            </a:endParaRPr>
          </a:p>
        </p:txBody>
      </p:sp>
      <p:sp>
        <p:nvSpPr>
          <p:cNvPr id="7" name="テキスト ボックス 6"/>
          <p:cNvSpPr txBox="1"/>
          <p:nvPr/>
        </p:nvSpPr>
        <p:spPr>
          <a:xfrm>
            <a:off x="142844" y="2786058"/>
            <a:ext cx="6858048" cy="369332"/>
          </a:xfrm>
          <a:prstGeom prst="rect">
            <a:avLst/>
          </a:prstGeom>
          <a:noFill/>
        </p:spPr>
        <p:txBody>
          <a:bodyPr wrap="square" rtlCol="0">
            <a:spAutoFit/>
          </a:bodyPr>
          <a:lstStyle/>
          <a:p>
            <a:r>
              <a:rPr kumimoji="1" lang="ja-JP" altLang="en-US" dirty="0" smtClean="0"/>
              <a:t>①ファストファッションに対する消費者の態度が幅広いと判断した</a:t>
            </a:r>
            <a:r>
              <a:rPr lang="ja-JP" altLang="en-US" dirty="0" smtClean="0"/>
              <a:t>ため</a:t>
            </a:r>
            <a:endParaRPr kumimoji="1" lang="ja-JP" altLang="en-US" dirty="0"/>
          </a:p>
        </p:txBody>
      </p:sp>
      <p:sp>
        <p:nvSpPr>
          <p:cNvPr id="8" name="テキスト ボックス 7"/>
          <p:cNvSpPr txBox="1"/>
          <p:nvPr/>
        </p:nvSpPr>
        <p:spPr>
          <a:xfrm>
            <a:off x="214282" y="6215082"/>
            <a:ext cx="6429420" cy="369332"/>
          </a:xfrm>
          <a:prstGeom prst="rect">
            <a:avLst/>
          </a:prstGeom>
          <a:noFill/>
        </p:spPr>
        <p:txBody>
          <a:bodyPr wrap="square" rtlCol="0">
            <a:spAutoFit/>
          </a:bodyPr>
          <a:lstStyle/>
          <a:p>
            <a:r>
              <a:rPr kumimoji="1" lang="ja-JP" altLang="en-US" dirty="0" smtClean="0"/>
              <a:t>②ユニクロのイメージにない商品にする必要があったため</a:t>
            </a:r>
            <a:endParaRPr kumimoji="1" lang="ja-JP" altLang="en-US" dirty="0"/>
          </a:p>
        </p:txBody>
      </p:sp>
      <p:pic>
        <p:nvPicPr>
          <p:cNvPr id="8193" name="Picture 1"/>
          <p:cNvPicPr>
            <a:picLocks noChangeAspect="1" noChangeArrowheads="1"/>
          </p:cNvPicPr>
          <p:nvPr/>
        </p:nvPicPr>
        <p:blipFill>
          <a:blip r:embed="rId3" cstate="print"/>
          <a:srcRect/>
          <a:stretch>
            <a:fillRect/>
          </a:stretch>
        </p:blipFill>
        <p:spPr bwMode="auto">
          <a:xfrm>
            <a:off x="6929454" y="1857364"/>
            <a:ext cx="1802667" cy="2595556"/>
          </a:xfrm>
          <a:prstGeom prst="rect">
            <a:avLst/>
          </a:prstGeom>
          <a:noFill/>
          <a:ln w="3175">
            <a:solidFill>
              <a:schemeClr val="tx1"/>
            </a:solidFill>
            <a:miter lim="800000"/>
            <a:headEnd/>
            <a:tailEnd/>
          </a:ln>
          <a:effectLst/>
        </p:spPr>
      </p:pic>
      <p:pic>
        <p:nvPicPr>
          <p:cNvPr id="8194" name="Picture 2"/>
          <p:cNvPicPr>
            <a:picLocks noChangeAspect="1" noChangeArrowheads="1"/>
          </p:cNvPicPr>
          <p:nvPr/>
        </p:nvPicPr>
        <p:blipFill>
          <a:blip r:embed="rId4" cstate="print"/>
          <a:srcRect/>
          <a:stretch>
            <a:fillRect/>
          </a:stretch>
        </p:blipFill>
        <p:spPr bwMode="auto">
          <a:xfrm>
            <a:off x="5868144" y="4149080"/>
            <a:ext cx="1754193" cy="2519346"/>
          </a:xfrm>
          <a:prstGeom prst="rect">
            <a:avLst/>
          </a:prstGeom>
          <a:noFill/>
          <a:ln w="3175">
            <a:solidFill>
              <a:schemeClr val="tx1"/>
            </a:solidFill>
            <a:miter lim="800000"/>
            <a:headEnd/>
            <a:tailEnd/>
          </a:ln>
          <a:effectLst/>
        </p:spPr>
      </p:pic>
      <p:sp>
        <p:nvSpPr>
          <p:cNvPr id="10" name="テキスト ボックス 9"/>
          <p:cNvSpPr txBox="1"/>
          <p:nvPr/>
        </p:nvSpPr>
        <p:spPr>
          <a:xfrm>
            <a:off x="142844" y="3286124"/>
            <a:ext cx="6072230" cy="923330"/>
          </a:xfrm>
          <a:prstGeom prst="rect">
            <a:avLst/>
          </a:prstGeom>
          <a:noFill/>
        </p:spPr>
        <p:txBody>
          <a:bodyPr wrap="square" rtlCol="0">
            <a:spAutoFit/>
          </a:bodyPr>
          <a:lstStyle/>
          <a:p>
            <a:r>
              <a:rPr kumimoji="1" lang="ja-JP" altLang="en-US" dirty="0" smtClean="0"/>
              <a:t>②</a:t>
            </a:r>
            <a:r>
              <a:rPr lang="ja-JP" altLang="en-US" dirty="0" smtClean="0"/>
              <a:t>前提として既存ブランドと定義をしている。</a:t>
            </a:r>
            <a:endParaRPr lang="en-US" altLang="ja-JP" dirty="0" smtClean="0"/>
          </a:p>
          <a:p>
            <a:r>
              <a:rPr lang="ja-JP" altLang="en-US" dirty="0" smtClean="0"/>
              <a:t>つまり、消費者にユニクロの知識がなくてはならないため、ファストファッションの中でも認知度が高いユニクロを採用した</a:t>
            </a:r>
            <a:endParaRPr lang="ja-JP" altLang="en-US" dirty="0"/>
          </a:p>
        </p:txBody>
      </p:sp>
      <p:sp>
        <p:nvSpPr>
          <p:cNvPr id="11" name="テキスト ボックス 10"/>
          <p:cNvSpPr txBox="1"/>
          <p:nvPr/>
        </p:nvSpPr>
        <p:spPr>
          <a:xfrm>
            <a:off x="142844" y="5500702"/>
            <a:ext cx="5643602" cy="646331"/>
          </a:xfrm>
          <a:prstGeom prst="rect">
            <a:avLst/>
          </a:prstGeom>
          <a:noFill/>
        </p:spPr>
        <p:txBody>
          <a:bodyPr wrap="square" rtlCol="0">
            <a:spAutoFit/>
          </a:bodyPr>
          <a:lstStyle/>
          <a:p>
            <a:r>
              <a:rPr kumimoji="1" lang="ja-JP" altLang="en-US" dirty="0" smtClean="0"/>
              <a:t>①</a:t>
            </a:r>
            <a:r>
              <a:rPr lang="ja-JP" altLang="en-US" dirty="0" smtClean="0"/>
              <a:t>ファストファッションのアウターに対する消費者の態度が幅広いから</a:t>
            </a:r>
            <a:endParaRPr kumimoji="1" lang="ja-JP"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学術的インプリケーション</a:t>
            </a:r>
            <a:endParaRPr kumimoji="1" lang="ja-JP" altLang="en-US" dirty="0"/>
          </a:p>
        </p:txBody>
      </p:sp>
      <p:sp>
        <p:nvSpPr>
          <p:cNvPr id="4" name="コンテンツ プレースホルダ 3"/>
          <p:cNvSpPr>
            <a:spLocks noGrp="1"/>
          </p:cNvSpPr>
          <p:nvPr>
            <p:ph idx="1"/>
          </p:nvPr>
        </p:nvSpPr>
        <p:spPr/>
        <p:txBody>
          <a:bodyPr/>
          <a:lstStyle/>
          <a:p>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48</a:t>
            </a:fld>
            <a:endParaRPr kumimoji="1" lang="ja-JP"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実務的インプリケーション</a:t>
            </a:r>
            <a:endParaRPr kumimoji="1" lang="ja-JP" altLang="en-US" dirty="0"/>
          </a:p>
        </p:txBody>
      </p:sp>
      <p:sp>
        <p:nvSpPr>
          <p:cNvPr id="4" name="コンテンツ プレースホルダ 3"/>
          <p:cNvSpPr>
            <a:spLocks noGrp="1"/>
          </p:cNvSpPr>
          <p:nvPr>
            <p:ph idx="1"/>
          </p:nvPr>
        </p:nvSpPr>
        <p:spPr/>
        <p:txBody>
          <a:bodyPr/>
          <a:lstStyle/>
          <a:p>
            <a:endParaRPr kumimoji="1" lang="ja-JP" altLang="en-US"/>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49</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kumimoji="1" lang="ja-JP" altLang="en-US" dirty="0" smtClean="0"/>
              <a:t>現状分析③</a:t>
            </a:r>
            <a:endParaRPr kumimoji="1" lang="ja-JP" altLang="en-US" dirty="0"/>
          </a:p>
        </p:txBody>
      </p:sp>
      <p:sp>
        <p:nvSpPr>
          <p:cNvPr id="3" name="スライド番号プレースホルダ 2"/>
          <p:cNvSpPr>
            <a:spLocks noGrp="1"/>
          </p:cNvSpPr>
          <p:nvPr>
            <p:ph type="sldNum" sz="quarter" idx="12"/>
          </p:nvPr>
        </p:nvSpPr>
        <p:spPr/>
        <p:txBody>
          <a:bodyPr>
            <a:noAutofit/>
          </a:bodyPr>
          <a:lstStyle/>
          <a:p>
            <a:fld id="{4D630588-C1EA-47CE-B38F-950E308D75F1}" type="slidenum">
              <a:rPr kumimoji="1" lang="ja-JP" altLang="en-US" smtClean="0">
                <a:solidFill>
                  <a:schemeClr val="tx1"/>
                </a:solidFill>
              </a:rPr>
              <a:pPr/>
              <a:t>5</a:t>
            </a:fld>
            <a:endParaRPr kumimoji="1" lang="ja-JP" altLang="en-US" dirty="0">
              <a:solidFill>
                <a:schemeClr val="tx1"/>
              </a:solidFill>
            </a:endParaRPr>
          </a:p>
        </p:txBody>
      </p:sp>
      <p:sp>
        <p:nvSpPr>
          <p:cNvPr id="12" name="テキスト ボックス 11"/>
          <p:cNvSpPr txBox="1"/>
          <p:nvPr/>
        </p:nvSpPr>
        <p:spPr>
          <a:xfrm>
            <a:off x="5500694" y="5357826"/>
            <a:ext cx="3456384" cy="369332"/>
          </a:xfrm>
          <a:prstGeom prst="rect">
            <a:avLst/>
          </a:prstGeom>
          <a:noFill/>
        </p:spPr>
        <p:txBody>
          <a:bodyPr wrap="square" rtlCol="0">
            <a:spAutoFit/>
          </a:bodyPr>
          <a:lstStyle/>
          <a:p>
            <a:r>
              <a:rPr kumimoji="1" lang="ja-JP" altLang="en-US" dirty="0" smtClean="0"/>
              <a:t>出典：平成２３年版情報通信白書</a:t>
            </a:r>
            <a:endParaRPr kumimoji="1" lang="ja-JP" altLang="en-US" dirty="0"/>
          </a:p>
        </p:txBody>
      </p:sp>
      <p:graphicFrame>
        <p:nvGraphicFramePr>
          <p:cNvPr id="7" name="グラフ 6"/>
          <p:cNvGraphicFramePr/>
          <p:nvPr/>
        </p:nvGraphicFramePr>
        <p:xfrm>
          <a:off x="0" y="2357430"/>
          <a:ext cx="8572560" cy="3143272"/>
        </p:xfrm>
        <a:graphic>
          <a:graphicData uri="http://schemas.openxmlformats.org/drawingml/2006/chart">
            <c:chart xmlns:c="http://schemas.openxmlformats.org/drawingml/2006/chart" xmlns:r="http://schemas.openxmlformats.org/officeDocument/2006/relationships" r:id="rId2"/>
          </a:graphicData>
        </a:graphic>
      </p:graphicFrame>
      <p:sp>
        <p:nvSpPr>
          <p:cNvPr id="8" name="正方形/長方形 7"/>
          <p:cNvSpPr/>
          <p:nvPr/>
        </p:nvSpPr>
        <p:spPr>
          <a:xfrm>
            <a:off x="1357290" y="1571612"/>
            <a:ext cx="5929354" cy="7143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lumMod val="75000"/>
                    <a:lumOff val="25000"/>
                  </a:schemeClr>
                </a:solidFill>
                <a:latin typeface="HGP創英角ｺﾞｼｯｸUB" pitchFamily="50" charset="-128"/>
                <a:ea typeface="HGP創英角ｺﾞｼｯｸUB" pitchFamily="50" charset="-128"/>
              </a:rPr>
              <a:t>テレビとのながら行動の割合</a:t>
            </a:r>
            <a:endParaRPr kumimoji="1" lang="ja-JP" altLang="en-US" sz="2400" b="1" dirty="0">
              <a:solidFill>
                <a:schemeClr val="tx1">
                  <a:lumMod val="75000"/>
                  <a:lumOff val="25000"/>
                </a:schemeClr>
              </a:solidFill>
              <a:latin typeface="HGP創英角ｺﾞｼｯｸUB" pitchFamily="50" charset="-128"/>
              <a:ea typeface="HGP創英角ｺﾞｼｯｸUB" pitchFamily="50" charset="-128"/>
            </a:endParaRPr>
          </a:p>
        </p:txBody>
      </p:sp>
      <p:sp>
        <p:nvSpPr>
          <p:cNvPr id="13" name="テキスト ボックス 12"/>
          <p:cNvSpPr txBox="1"/>
          <p:nvPr/>
        </p:nvSpPr>
        <p:spPr>
          <a:xfrm>
            <a:off x="5500694" y="4000504"/>
            <a:ext cx="3500462" cy="1015663"/>
          </a:xfrm>
          <a:prstGeom prst="rect">
            <a:avLst/>
          </a:prstGeom>
          <a:solidFill>
            <a:schemeClr val="bg1"/>
          </a:solidFill>
          <a:ln w="25400">
            <a:solidFill>
              <a:srgbClr val="FF0000"/>
            </a:solidFill>
          </a:ln>
        </p:spPr>
        <p:txBody>
          <a:bodyPr wrap="square" rtlCol="0">
            <a:spAutoFit/>
          </a:bodyPr>
          <a:lstStyle/>
          <a:p>
            <a:r>
              <a:rPr lang="ja-JP" altLang="en-US" sz="1400" dirty="0" smtClean="0">
                <a:latin typeface="HGP創英角ｺﾞｼｯｸUB" pitchFamily="50" charset="-128"/>
                <a:ea typeface="HGP創英角ｺﾞｼｯｸUB" pitchFamily="50" charset="-128"/>
              </a:rPr>
              <a:t>テレビを見ながら、携帯電話でメールやサイトを閲覧するなど</a:t>
            </a:r>
            <a:endParaRPr lang="en-US" altLang="ja-JP" sz="1400" dirty="0" smtClean="0">
              <a:latin typeface="HGP創英角ｺﾞｼｯｸUB" pitchFamily="50" charset="-128"/>
              <a:ea typeface="HGP創英角ｺﾞｼｯｸUB" pitchFamily="50" charset="-128"/>
            </a:endParaRPr>
          </a:p>
          <a:p>
            <a:r>
              <a:rPr lang="ja-JP" altLang="en-US" sz="1400" dirty="0" smtClean="0">
                <a:latin typeface="HGP創英角ｺﾞｼｯｸUB" pitchFamily="50" charset="-128"/>
                <a:ea typeface="HGP創英角ｺﾞｼｯｸUB" pitchFamily="50" charset="-128"/>
              </a:rPr>
              <a:t>複数のメディアをまたぐ</a:t>
            </a:r>
            <a:r>
              <a:rPr lang="ja-JP" altLang="en-US" dirty="0" smtClean="0">
                <a:solidFill>
                  <a:srgbClr val="FF0000"/>
                </a:solidFill>
                <a:latin typeface="HGP創英角ｺﾞｼｯｸUB" pitchFamily="50" charset="-128"/>
                <a:ea typeface="HGP創英角ｺﾞｼｯｸUB" pitchFamily="50" charset="-128"/>
              </a:rPr>
              <a:t>「</a:t>
            </a:r>
            <a:r>
              <a:rPr lang="ja-JP" altLang="en-US" dirty="0" err="1" smtClean="0">
                <a:solidFill>
                  <a:srgbClr val="FF0000"/>
                </a:solidFill>
                <a:latin typeface="HGP創英角ｺﾞｼｯｸUB" pitchFamily="50" charset="-128"/>
                <a:ea typeface="HGP創英角ｺﾞｼｯｸUB" pitchFamily="50" charset="-128"/>
              </a:rPr>
              <a:t>ながら</a:t>
            </a:r>
            <a:r>
              <a:rPr lang="ja-JP" altLang="en-US" dirty="0" smtClean="0">
                <a:solidFill>
                  <a:srgbClr val="FF0000"/>
                </a:solidFill>
                <a:latin typeface="HGP創英角ｺﾞｼｯｸUB" pitchFamily="50" charset="-128"/>
                <a:ea typeface="HGP創英角ｺﾞｼｯｸUB" pitchFamily="50" charset="-128"/>
              </a:rPr>
              <a:t>行動」</a:t>
            </a:r>
            <a:r>
              <a:rPr lang="ja-JP" altLang="en-US" sz="1400" dirty="0" smtClean="0">
                <a:latin typeface="HGP創英角ｺﾞｼｯｸUB" pitchFamily="50" charset="-128"/>
                <a:ea typeface="HGP創英角ｺﾞｼｯｸUB" pitchFamily="50" charset="-128"/>
              </a:rPr>
              <a:t>が１０代・２０代で一般化</a:t>
            </a:r>
            <a:endParaRPr kumimoji="1" lang="ja-JP" altLang="en-US" sz="1400" dirty="0">
              <a:latin typeface="HGP創英角ｺﾞｼｯｸUB" pitchFamily="50" charset="-128"/>
              <a:ea typeface="HGP創英角ｺﾞｼｯｸUB" pitchFamily="50" charset="-128"/>
            </a:endParaRPr>
          </a:p>
        </p:txBody>
      </p:sp>
      <p:sp>
        <p:nvSpPr>
          <p:cNvPr id="9" name="下矢印 8"/>
          <p:cNvSpPr/>
          <p:nvPr/>
        </p:nvSpPr>
        <p:spPr>
          <a:xfrm>
            <a:off x="4143372" y="5500702"/>
            <a:ext cx="642942"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928926" y="6215082"/>
            <a:ext cx="3143272"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sz="2400" dirty="0" smtClean="0">
                <a:latin typeface="HGP創英角ｺﾞｼｯｸUB" pitchFamily="50" charset="-128"/>
                <a:ea typeface="HGP創英角ｺﾞｼｯｸUB" pitchFamily="50" charset="-128"/>
              </a:rPr>
              <a:t>広告の一方通行化</a:t>
            </a:r>
            <a:endParaRPr kumimoji="1" lang="ja-JP" altLang="en-US" sz="2400" dirty="0">
              <a:latin typeface="HGP創英角ｺﾞｼｯｸUB" pitchFamily="50" charset="-128"/>
              <a:ea typeface="HGP創英角ｺﾞｼｯｸUB" pitchFamily="50" charset="-128"/>
            </a:endParaRPr>
          </a:p>
        </p:txBody>
      </p:sp>
      <p:sp>
        <p:nvSpPr>
          <p:cNvPr id="11" name="角丸四角形 10"/>
          <p:cNvSpPr/>
          <p:nvPr/>
        </p:nvSpPr>
        <p:spPr>
          <a:xfrm>
            <a:off x="1142976" y="2500306"/>
            <a:ext cx="7286676" cy="357190"/>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lang="ja-JP" altLang="en-US" dirty="0" smtClean="0"/>
              <a:t>参考</a:t>
            </a:r>
            <a:r>
              <a:rPr kumimoji="1" lang="ja-JP" altLang="en-US" dirty="0" smtClean="0"/>
              <a:t>文献</a:t>
            </a:r>
            <a:endParaRPr kumimoji="1" lang="ja-JP" altLang="en-US" dirty="0"/>
          </a:p>
        </p:txBody>
      </p:sp>
      <p:sp>
        <p:nvSpPr>
          <p:cNvPr id="3" name="コンテンツ プレースホルダ 2"/>
          <p:cNvSpPr>
            <a:spLocks noGrp="1"/>
          </p:cNvSpPr>
          <p:nvPr>
            <p:ph idx="1"/>
          </p:nvPr>
        </p:nvSpPr>
        <p:spPr>
          <a:xfrm>
            <a:off x="539552" y="1600200"/>
            <a:ext cx="8424936" cy="4495800"/>
          </a:xfrm>
        </p:spPr>
        <p:txBody>
          <a:bodyPr>
            <a:normAutofit/>
          </a:bodyPr>
          <a:lstStyle/>
          <a:p>
            <a:pPr>
              <a:buNone/>
            </a:pPr>
            <a:endParaRPr lang="en-US" altLang="ja-JP" sz="2400" dirty="0" smtClean="0"/>
          </a:p>
          <a:p>
            <a:pPr>
              <a:buNone/>
            </a:pPr>
            <a:r>
              <a:rPr lang="ja-JP" altLang="en-US" sz="2400" dirty="0" smtClean="0"/>
              <a:t>・田中洋 （</a:t>
            </a:r>
            <a:r>
              <a:rPr lang="en-US" altLang="ja-JP" sz="2400" dirty="0" smtClean="0"/>
              <a:t>2008</a:t>
            </a:r>
            <a:r>
              <a:rPr lang="ja-JP" altLang="en-US" sz="2400" dirty="0" smtClean="0"/>
              <a:t>） </a:t>
            </a:r>
            <a:r>
              <a:rPr lang="en-US" altLang="ja-JP" sz="2400" dirty="0" smtClean="0"/>
              <a:t>『</a:t>
            </a:r>
            <a:r>
              <a:rPr lang="ja-JP" altLang="en-US" sz="2400" dirty="0" smtClean="0"/>
              <a:t>消費者行動論体系</a:t>
            </a:r>
            <a:r>
              <a:rPr lang="en-US" altLang="ja-JP" sz="2400" dirty="0" smtClean="0"/>
              <a:t>』 </a:t>
            </a:r>
            <a:r>
              <a:rPr lang="ja-JP" altLang="en-US" sz="2400" dirty="0" smtClean="0"/>
              <a:t>中央経済社</a:t>
            </a:r>
            <a:endParaRPr lang="en-US" altLang="ja-JP" sz="2400" dirty="0" smtClean="0"/>
          </a:p>
          <a:p>
            <a:pPr>
              <a:buNone/>
            </a:pPr>
            <a:r>
              <a:rPr lang="ja-JP" altLang="en-US" sz="2400" dirty="0" smtClean="0"/>
              <a:t>・嶋村和恵 （</a:t>
            </a:r>
            <a:r>
              <a:rPr lang="en-US" altLang="ja-JP" sz="2400" dirty="0" smtClean="0"/>
              <a:t>2006</a:t>
            </a:r>
            <a:r>
              <a:rPr lang="ja-JP" altLang="en-US" sz="2400" dirty="0" smtClean="0"/>
              <a:t>） </a:t>
            </a:r>
            <a:r>
              <a:rPr lang="en-US" altLang="ja-JP" sz="2400" dirty="0" smtClean="0"/>
              <a:t>『</a:t>
            </a:r>
            <a:r>
              <a:rPr lang="ja-JP" altLang="en-US" sz="2400" dirty="0" smtClean="0"/>
              <a:t>新しい広告</a:t>
            </a:r>
            <a:r>
              <a:rPr lang="en-US" altLang="ja-JP" sz="2400" dirty="0" smtClean="0"/>
              <a:t>』 </a:t>
            </a:r>
            <a:r>
              <a:rPr lang="ja-JP" altLang="en-US" sz="2400" dirty="0" smtClean="0"/>
              <a:t>株式会社電通</a:t>
            </a:r>
            <a:endParaRPr lang="en-US" altLang="ja-JP" sz="2400" dirty="0"/>
          </a:p>
          <a:p>
            <a:pPr>
              <a:buNone/>
            </a:pPr>
            <a:r>
              <a:rPr lang="ja-JP" altLang="en-US" sz="2400" dirty="0" smtClean="0"/>
              <a:t>・梶山皓 （</a:t>
            </a:r>
            <a:r>
              <a:rPr lang="en-US" altLang="ja-JP" sz="2400" dirty="0" smtClean="0"/>
              <a:t>2007</a:t>
            </a:r>
            <a:r>
              <a:rPr lang="ja-JP" altLang="en-US" sz="2400" dirty="0" smtClean="0"/>
              <a:t>） </a:t>
            </a:r>
            <a:r>
              <a:rPr lang="en-US" altLang="ja-JP" sz="2400" dirty="0" smtClean="0"/>
              <a:t>『</a:t>
            </a:r>
            <a:r>
              <a:rPr lang="ja-JP" altLang="en-US" sz="2400" dirty="0" smtClean="0"/>
              <a:t>広告入門</a:t>
            </a:r>
            <a:r>
              <a:rPr lang="en-US" altLang="ja-JP" sz="2400" dirty="0" smtClean="0"/>
              <a:t>』 </a:t>
            </a:r>
            <a:r>
              <a:rPr lang="ja-JP" altLang="en-US" sz="2400" dirty="0" smtClean="0"/>
              <a:t>日本経済新聞出版社</a:t>
            </a:r>
            <a:endParaRPr lang="en-US" altLang="ja-JP" sz="2400" dirty="0" smtClean="0"/>
          </a:p>
          <a:p>
            <a:pPr>
              <a:buNone/>
            </a:pPr>
            <a:r>
              <a:rPr lang="ja-JP" altLang="en-US" sz="2000" dirty="0" smtClean="0"/>
              <a:t>・</a:t>
            </a:r>
            <a:r>
              <a:rPr lang="ja-JP" altLang="en-US" sz="2400" dirty="0" smtClean="0"/>
              <a:t>木下安司（</a:t>
            </a:r>
            <a:r>
              <a:rPr lang="en-US" altLang="ja-JP" sz="2400" dirty="0" smtClean="0"/>
              <a:t>2010</a:t>
            </a:r>
            <a:r>
              <a:rPr lang="ja-JP" altLang="en-US" sz="2400" dirty="0" smtClean="0"/>
              <a:t>）</a:t>
            </a:r>
            <a:r>
              <a:rPr lang="en-US" altLang="ja-JP" sz="2400" dirty="0"/>
              <a:t> </a:t>
            </a:r>
            <a:r>
              <a:rPr lang="en-US" altLang="ja-JP" sz="2400" dirty="0" smtClean="0"/>
              <a:t>『</a:t>
            </a:r>
            <a:r>
              <a:rPr lang="ja-JP" altLang="en-US" sz="2400" dirty="0" smtClean="0"/>
              <a:t>ブランド・マーケティング</a:t>
            </a:r>
            <a:r>
              <a:rPr lang="en-US" altLang="ja-JP" sz="2400" dirty="0" smtClean="0"/>
              <a:t>』</a:t>
            </a:r>
            <a:r>
              <a:rPr lang="ja-JP" altLang="en-US" sz="2400" dirty="0" smtClean="0"/>
              <a:t>同文舘出版</a:t>
            </a:r>
            <a:r>
              <a:rPr lang="en-US" altLang="ja-JP" sz="2400" dirty="0" smtClean="0"/>
              <a:t> </a:t>
            </a:r>
          </a:p>
          <a:p>
            <a:pPr>
              <a:buNone/>
            </a:pPr>
            <a:r>
              <a:rPr lang="ja-JP" altLang="en-US" sz="2400" dirty="0" smtClean="0"/>
              <a:t>・阿久津聡・石田茂（</a:t>
            </a:r>
            <a:r>
              <a:rPr lang="en-US" altLang="ja-JP" sz="2400" dirty="0" smtClean="0"/>
              <a:t>2002</a:t>
            </a:r>
            <a:r>
              <a:rPr lang="ja-JP" altLang="en-US" sz="2400" dirty="0" smtClean="0"/>
              <a:t>）</a:t>
            </a:r>
            <a:r>
              <a:rPr lang="en-US" altLang="ja-JP" sz="2400" dirty="0" smtClean="0"/>
              <a:t>『</a:t>
            </a:r>
            <a:r>
              <a:rPr lang="ja-JP" altLang="en-US" sz="2400" dirty="0" smtClean="0"/>
              <a:t>ブランド戦略シナリオ</a:t>
            </a:r>
            <a:r>
              <a:rPr lang="en-US" altLang="ja-JP" sz="2400" dirty="0" smtClean="0"/>
              <a:t>』</a:t>
            </a:r>
            <a:r>
              <a:rPr lang="ja-JP" altLang="en-US" sz="2400" dirty="0" smtClean="0"/>
              <a:t>ダイヤモンド社</a:t>
            </a:r>
            <a:endParaRPr lang="en-US" altLang="ja-JP" sz="2400" dirty="0" smtClean="0"/>
          </a:p>
          <a:p>
            <a:pPr>
              <a:buNone/>
            </a:pPr>
            <a:r>
              <a:rPr lang="ja-JP" altLang="en-US" sz="2400" dirty="0" smtClean="0"/>
              <a:t>・新倉貴士（</a:t>
            </a:r>
            <a:r>
              <a:rPr lang="en-US" altLang="ja-JP" sz="2400" dirty="0" smtClean="0"/>
              <a:t>2005</a:t>
            </a:r>
            <a:r>
              <a:rPr lang="ja-JP" altLang="en-US" sz="2400" dirty="0" smtClean="0"/>
              <a:t>）</a:t>
            </a:r>
            <a:r>
              <a:rPr lang="en-US" altLang="ja-JP" sz="2400" dirty="0" smtClean="0"/>
              <a:t>『</a:t>
            </a:r>
            <a:r>
              <a:rPr lang="ja-JP" altLang="en-US" sz="2400" dirty="0" smtClean="0"/>
              <a:t>消費者の認知世界</a:t>
            </a:r>
            <a:r>
              <a:rPr lang="en-US" altLang="ja-JP" sz="2400" dirty="0" smtClean="0"/>
              <a:t>』</a:t>
            </a:r>
            <a:r>
              <a:rPr lang="ja-JP" altLang="en-US" sz="2400" dirty="0" smtClean="0"/>
              <a:t>千倉書房</a:t>
            </a:r>
            <a:endParaRPr lang="en-US" altLang="ja-JP" sz="2400" dirty="0" smtClean="0"/>
          </a:p>
          <a:p>
            <a:pPr>
              <a:buNone/>
            </a:pPr>
            <a:r>
              <a:rPr lang="ja-JP" altLang="en-US" sz="2400" dirty="0" smtClean="0"/>
              <a:t>・平久保仲人（</a:t>
            </a:r>
            <a:r>
              <a:rPr lang="en-US" altLang="ja-JP" sz="2400" dirty="0" smtClean="0"/>
              <a:t>2006</a:t>
            </a:r>
            <a:r>
              <a:rPr lang="ja-JP" altLang="en-US" sz="2400" dirty="0" smtClean="0"/>
              <a:t>）</a:t>
            </a:r>
            <a:r>
              <a:rPr lang="en-US" altLang="ja-JP" sz="2400" dirty="0" smtClean="0"/>
              <a:t>『</a:t>
            </a:r>
            <a:r>
              <a:rPr lang="ja-JP" altLang="en-US" sz="2400" dirty="0" smtClean="0"/>
              <a:t>消費者行動論</a:t>
            </a:r>
            <a:r>
              <a:rPr lang="en-US" altLang="ja-JP" sz="2400" dirty="0" smtClean="0"/>
              <a:t>』</a:t>
            </a:r>
            <a:r>
              <a:rPr lang="ja-JP" altLang="en-US" sz="2400" dirty="0" smtClean="0"/>
              <a:t>ダイヤモンド社</a:t>
            </a:r>
            <a:endParaRPr lang="en-US" altLang="ja-JP" sz="2400" dirty="0" smtClean="0"/>
          </a:p>
          <a:p>
            <a:pPr>
              <a:buNone/>
            </a:pPr>
            <a:r>
              <a:rPr lang="ja-JP" altLang="en-US" sz="2400" dirty="0" smtClean="0"/>
              <a:t>・総務省（</a:t>
            </a:r>
            <a:r>
              <a:rPr lang="en-US" altLang="ja-JP" sz="2400" dirty="0" smtClean="0"/>
              <a:t>2011</a:t>
            </a:r>
            <a:r>
              <a:rPr lang="ja-JP" altLang="en-US" sz="2400" dirty="0" smtClean="0"/>
              <a:t>）</a:t>
            </a:r>
            <a:r>
              <a:rPr lang="en-US" altLang="ja-JP" sz="2400" dirty="0" smtClean="0"/>
              <a:t>『</a:t>
            </a:r>
            <a:r>
              <a:rPr lang="ja-JP" altLang="en-US" sz="2400" dirty="0" smtClean="0"/>
              <a:t>平成２３年版情報通信白書</a:t>
            </a:r>
            <a:r>
              <a:rPr lang="en-US" altLang="ja-JP" sz="2400" dirty="0" smtClean="0"/>
              <a:t>』</a:t>
            </a:r>
          </a:p>
        </p:txBody>
      </p:sp>
      <p:sp>
        <p:nvSpPr>
          <p:cNvPr id="4" name="スライド番号プレースホルダ 3"/>
          <p:cNvSpPr>
            <a:spLocks noGrp="1"/>
          </p:cNvSpPr>
          <p:nvPr>
            <p:ph type="sldNum" sz="quarter" idx="12"/>
          </p:nvPr>
        </p:nvSpPr>
        <p:spPr/>
        <p:txBody>
          <a:bodyPr>
            <a:noAutofit/>
          </a:bodyPr>
          <a:lstStyle/>
          <a:p>
            <a:fld id="{4D630588-C1EA-47CE-B38F-950E308D75F1}" type="slidenum">
              <a:rPr kumimoji="1" lang="ja-JP" altLang="en-US" sz="2000" smtClean="0"/>
              <a:pPr/>
              <a:t>50</a:t>
            </a:fld>
            <a:endParaRPr kumimoji="1" lang="ja-JP" alt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参考ＵＲＬ</a:t>
            </a:r>
            <a:endParaRPr kumimoji="1" lang="ja-JP" altLang="en-US" dirty="0"/>
          </a:p>
        </p:txBody>
      </p:sp>
      <p:sp>
        <p:nvSpPr>
          <p:cNvPr id="4" name="コンテンツ プレースホルダ 3"/>
          <p:cNvSpPr>
            <a:spLocks noGrp="1"/>
          </p:cNvSpPr>
          <p:nvPr>
            <p:ph idx="1"/>
          </p:nvPr>
        </p:nvSpPr>
        <p:spPr/>
        <p:txBody>
          <a:bodyPr/>
          <a:lstStyle/>
          <a:p>
            <a:r>
              <a:rPr lang="ja-JP" altLang="en-US" sz="3200" dirty="0" smtClean="0"/>
              <a:t>ＩＴマネジメント情報</a:t>
            </a:r>
            <a:r>
              <a:rPr lang="en-US" altLang="ja-JP" sz="3200" dirty="0" smtClean="0">
                <a:hlinkClick r:id="rId2"/>
              </a:rPr>
              <a:t>http://www.atmarkit.co.jp/aig/04biz/marketin.html</a:t>
            </a:r>
            <a:endParaRPr lang="en-US" altLang="ja-JP" sz="3200" dirty="0" smtClean="0"/>
          </a:p>
          <a:p>
            <a:r>
              <a:rPr lang="ja-JP" altLang="en-US" sz="3200" dirty="0" smtClean="0"/>
              <a:t>ＮＲＣ　</a:t>
            </a:r>
            <a:r>
              <a:rPr lang="en-US" altLang="ja-JP" sz="3200" dirty="0" smtClean="0">
                <a:hlinkClick r:id="rId3"/>
              </a:rPr>
              <a:t> http://www.nrc.co.jp/marketing/10-01.html</a:t>
            </a:r>
            <a:endParaRPr lang="en-US" altLang="ja-JP" sz="3200" dirty="0" smtClean="0"/>
          </a:p>
          <a:p>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51</a:t>
            </a:fld>
            <a:endParaRPr kumimoji="1"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現状分析のまとめ</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6</a:t>
            </a:fld>
            <a:endParaRPr kumimoji="1" lang="ja-JP" altLang="en-US"/>
          </a:p>
        </p:txBody>
      </p:sp>
      <p:sp>
        <p:nvSpPr>
          <p:cNvPr id="5" name="テキスト ボックス 4"/>
          <p:cNvSpPr txBox="1"/>
          <p:nvPr/>
        </p:nvSpPr>
        <p:spPr>
          <a:xfrm>
            <a:off x="2357422" y="2285992"/>
            <a:ext cx="3847528" cy="1200329"/>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①　商品の増加</a:t>
            </a:r>
            <a:endParaRPr kumimoji="1"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②　商業的メッセージの増加</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③　広告の一方通行化</a:t>
            </a:r>
            <a:endParaRPr lang="en-US" altLang="ja-JP" sz="2400" dirty="0" smtClean="0">
              <a:latin typeface="HGP創英角ｺﾞｼｯｸUB" pitchFamily="50" charset="-128"/>
              <a:ea typeface="HGP創英角ｺﾞｼｯｸUB" pitchFamily="50" charset="-128"/>
            </a:endParaRPr>
          </a:p>
        </p:txBody>
      </p:sp>
      <p:sp>
        <p:nvSpPr>
          <p:cNvPr id="6" name="正方形/長方形 5"/>
          <p:cNvSpPr/>
          <p:nvPr/>
        </p:nvSpPr>
        <p:spPr>
          <a:xfrm>
            <a:off x="571472" y="4786322"/>
            <a:ext cx="7786742" cy="142876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HGP創英角ｺﾞｼｯｸUB" pitchFamily="50" charset="-128"/>
                <a:ea typeface="HGP創英角ｺﾞｼｯｸUB" pitchFamily="50" charset="-128"/>
              </a:rPr>
              <a:t>情報を取り入れてもらえなくなった</a:t>
            </a:r>
            <a:endParaRPr kumimoji="1" lang="ja-JP" altLang="en-US" sz="3600" dirty="0">
              <a:solidFill>
                <a:schemeClr val="tx1"/>
              </a:solidFill>
              <a:latin typeface="HGP創英角ｺﾞｼｯｸUB" pitchFamily="50" charset="-128"/>
              <a:ea typeface="HGP創英角ｺﾞｼｯｸUB" pitchFamily="50" charset="-128"/>
            </a:endParaRPr>
          </a:p>
        </p:txBody>
      </p:sp>
      <p:sp>
        <p:nvSpPr>
          <p:cNvPr id="7" name="下矢印 6"/>
          <p:cNvSpPr/>
          <p:nvPr/>
        </p:nvSpPr>
        <p:spPr>
          <a:xfrm>
            <a:off x="4143372" y="3714752"/>
            <a:ext cx="64294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正方形/長方形 23"/>
          <p:cNvSpPr/>
          <p:nvPr/>
        </p:nvSpPr>
        <p:spPr>
          <a:xfrm>
            <a:off x="142844" y="1571612"/>
            <a:ext cx="8858312" cy="5143536"/>
          </a:xfrm>
          <a:prstGeom prst="rect">
            <a:avLst/>
          </a:prstGeom>
          <a:solidFill>
            <a:schemeClr val="accent4">
              <a:lumMod val="60000"/>
              <a:lumOff val="40000"/>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kumimoji="1" lang="ja-JP" altLang="en-US" dirty="0" smtClean="0"/>
              <a:t>取り入れるとは</a:t>
            </a:r>
            <a:r>
              <a:rPr lang="ja-JP" altLang="en-US" dirty="0" smtClean="0"/>
              <a:t>？</a:t>
            </a:r>
            <a:endParaRPr kumimoji="1" lang="ja-JP" altLang="en-US" dirty="0"/>
          </a:p>
        </p:txBody>
      </p:sp>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7</a:t>
            </a:fld>
            <a:endParaRPr kumimoji="1" lang="ja-JP" altLang="en-US"/>
          </a:p>
        </p:txBody>
      </p:sp>
      <p:sp>
        <p:nvSpPr>
          <p:cNvPr id="5" name="正方形/長方形 4"/>
          <p:cNvSpPr/>
          <p:nvPr/>
        </p:nvSpPr>
        <p:spPr>
          <a:xfrm>
            <a:off x="500034" y="1857364"/>
            <a:ext cx="8215370" cy="2643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p:nvSpPr>
        <p:spPr>
          <a:xfrm>
            <a:off x="285720" y="2571744"/>
            <a:ext cx="2500330" cy="14287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接触</a:t>
            </a:r>
            <a:endParaRPr kumimoji="1" lang="ja-JP" altLang="en-US" sz="3200" dirty="0">
              <a:solidFill>
                <a:schemeClr val="tx1"/>
              </a:solidFill>
            </a:endParaRPr>
          </a:p>
        </p:txBody>
      </p:sp>
      <p:sp>
        <p:nvSpPr>
          <p:cNvPr id="7" name="正方形/長方形 6"/>
          <p:cNvSpPr/>
          <p:nvPr/>
        </p:nvSpPr>
        <p:spPr>
          <a:xfrm>
            <a:off x="3000364" y="2571744"/>
            <a:ext cx="2571768" cy="1428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11" name="正方形/長方形 10"/>
          <p:cNvSpPr/>
          <p:nvPr/>
        </p:nvSpPr>
        <p:spPr>
          <a:xfrm>
            <a:off x="500034" y="2786058"/>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接触</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8" name="正方形/長方形 7"/>
          <p:cNvSpPr/>
          <p:nvPr/>
        </p:nvSpPr>
        <p:spPr>
          <a:xfrm>
            <a:off x="5929322" y="2571744"/>
            <a:ext cx="2571768" cy="142876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26" name="テキスト ボックス 25"/>
          <p:cNvSpPr txBox="1"/>
          <p:nvPr/>
        </p:nvSpPr>
        <p:spPr>
          <a:xfrm>
            <a:off x="500034" y="1785926"/>
            <a:ext cx="1571636" cy="707886"/>
          </a:xfrm>
          <a:prstGeom prst="rect">
            <a:avLst/>
          </a:prstGeom>
          <a:noFill/>
        </p:spPr>
        <p:txBody>
          <a:bodyPr wrap="square" rtlCol="0">
            <a:spAutoFit/>
          </a:bodyPr>
          <a:lstStyle/>
          <a:p>
            <a:r>
              <a:rPr lang="ja-JP" altLang="en-US" sz="4000" dirty="0" smtClean="0">
                <a:latin typeface="HGP創英角ｺﾞｼｯｸUB" pitchFamily="50" charset="-128"/>
                <a:ea typeface="HGP創英角ｺﾞｼｯｸUB" pitchFamily="50" charset="-128"/>
              </a:rPr>
              <a:t>知覚</a:t>
            </a:r>
            <a:endParaRPr kumimoji="1" lang="ja-JP" altLang="en-US" sz="4000" dirty="0">
              <a:latin typeface="HGP創英角ｺﾞｼｯｸUB" pitchFamily="50" charset="-128"/>
              <a:ea typeface="HGP創英角ｺﾞｼｯｸUB" pitchFamily="50" charset="-128"/>
            </a:endParaRPr>
          </a:p>
        </p:txBody>
      </p:sp>
      <p:sp>
        <p:nvSpPr>
          <p:cNvPr id="22" name="テキスト ボックス 21"/>
          <p:cNvSpPr txBox="1"/>
          <p:nvPr/>
        </p:nvSpPr>
        <p:spPr>
          <a:xfrm>
            <a:off x="1857356" y="2000240"/>
            <a:ext cx="5270995" cy="461665"/>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外部から入ってきた情報を理解すること</a:t>
            </a:r>
            <a:endParaRPr kumimoji="1" lang="ja-JP" altLang="en-US" sz="2400" dirty="0">
              <a:latin typeface="HGP創英角ｺﾞｼｯｸUB" pitchFamily="50" charset="-128"/>
              <a:ea typeface="HGP創英角ｺﾞｼｯｸUB" pitchFamily="50" charset="-128"/>
            </a:endParaRPr>
          </a:p>
        </p:txBody>
      </p:sp>
      <p:sp>
        <p:nvSpPr>
          <p:cNvPr id="25" name="テキスト ボックス 24"/>
          <p:cNvSpPr txBox="1"/>
          <p:nvPr/>
        </p:nvSpPr>
        <p:spPr>
          <a:xfrm>
            <a:off x="428596" y="4071942"/>
            <a:ext cx="2000264" cy="338554"/>
          </a:xfrm>
          <a:prstGeom prst="rect">
            <a:avLst/>
          </a:prstGeom>
          <a:noFill/>
        </p:spPr>
        <p:txBody>
          <a:bodyPr wrap="square" rtlCol="0">
            <a:spAutoFit/>
          </a:bodyPr>
          <a:lstStyle/>
          <a:p>
            <a:pPr algn="ctr"/>
            <a:r>
              <a:rPr lang="ja-JP" altLang="en-US" sz="1600" dirty="0" smtClean="0">
                <a:latin typeface="HGP創英角ｺﾞｼｯｸUB" pitchFamily="50" charset="-128"/>
                <a:ea typeface="HGP創英角ｺﾞｼｯｸUB" pitchFamily="50" charset="-128"/>
              </a:rPr>
              <a:t>広告を見る</a:t>
            </a:r>
            <a:endParaRPr kumimoji="1" lang="ja-JP" altLang="en-US" sz="1600" dirty="0">
              <a:latin typeface="HGP創英角ｺﾞｼｯｸUB" pitchFamily="50" charset="-128"/>
              <a:ea typeface="HGP創英角ｺﾞｼｯｸUB" pitchFamily="50" charset="-128"/>
            </a:endParaRPr>
          </a:p>
        </p:txBody>
      </p:sp>
      <p:sp>
        <p:nvSpPr>
          <p:cNvPr id="28" name="正方形/長方形 27"/>
          <p:cNvSpPr/>
          <p:nvPr/>
        </p:nvSpPr>
        <p:spPr>
          <a:xfrm>
            <a:off x="3286116" y="2786058"/>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注目</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29" name="正方形/長方形 28"/>
          <p:cNvSpPr/>
          <p:nvPr/>
        </p:nvSpPr>
        <p:spPr>
          <a:xfrm>
            <a:off x="6215074" y="2786058"/>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理解</a:t>
            </a:r>
            <a:endParaRPr kumimoji="1" lang="ja-JP" altLang="en-US" sz="4000" dirty="0">
              <a:solidFill>
                <a:schemeClr val="tx1"/>
              </a:solidFill>
              <a:latin typeface="HGP創英角ｺﾞｼｯｸUB" pitchFamily="50" charset="-128"/>
              <a:ea typeface="HGP創英角ｺﾞｼｯｸUB" pitchFamily="50" charset="-128"/>
            </a:endParaRPr>
          </a:p>
        </p:txBody>
      </p:sp>
      <p:cxnSp>
        <p:nvCxnSpPr>
          <p:cNvPr id="23" name="直線矢印コネクタ 22"/>
          <p:cNvCxnSpPr/>
          <p:nvPr/>
        </p:nvCxnSpPr>
        <p:spPr>
          <a:xfrm>
            <a:off x="5429256" y="3357562"/>
            <a:ext cx="1285884"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3214678" y="4071942"/>
            <a:ext cx="2042547" cy="338554"/>
          </a:xfrm>
          <a:prstGeom prst="rect">
            <a:avLst/>
          </a:prstGeom>
          <a:noFill/>
        </p:spPr>
        <p:txBody>
          <a:bodyPr wrap="none" rtlCol="0">
            <a:spAutoFit/>
          </a:bodyPr>
          <a:lstStyle/>
          <a:p>
            <a:r>
              <a:rPr kumimoji="1" lang="ja-JP" altLang="en-US" sz="1600" dirty="0" smtClean="0">
                <a:latin typeface="HGP創英角ｺﾞｼｯｸUB" pitchFamily="50" charset="-128"/>
                <a:ea typeface="HGP創英角ｺﾞｼｯｸUB" pitchFamily="50" charset="-128"/>
              </a:rPr>
              <a:t>広告に注目してもらう</a:t>
            </a:r>
            <a:endParaRPr kumimoji="1" lang="ja-JP" altLang="en-US" sz="1600" dirty="0">
              <a:latin typeface="HGP創英角ｺﾞｼｯｸUB" pitchFamily="50" charset="-128"/>
              <a:ea typeface="HGP創英角ｺﾞｼｯｸUB" pitchFamily="50" charset="-128"/>
            </a:endParaRPr>
          </a:p>
        </p:txBody>
      </p:sp>
      <p:sp>
        <p:nvSpPr>
          <p:cNvPr id="31" name="テキスト ボックス 30"/>
          <p:cNvSpPr txBox="1"/>
          <p:nvPr/>
        </p:nvSpPr>
        <p:spPr>
          <a:xfrm>
            <a:off x="5857884" y="4000504"/>
            <a:ext cx="3239990" cy="584775"/>
          </a:xfrm>
          <a:prstGeom prst="rect">
            <a:avLst/>
          </a:prstGeom>
          <a:noFill/>
        </p:spPr>
        <p:txBody>
          <a:bodyPr wrap="none" rtlCol="0">
            <a:spAutoFit/>
          </a:bodyPr>
          <a:lstStyle/>
          <a:p>
            <a:r>
              <a:rPr kumimoji="1" lang="ja-JP" altLang="en-US" sz="1600" dirty="0" smtClean="0">
                <a:latin typeface="HGP創英角ｺﾞｼｯｸUB" pitchFamily="50" charset="-128"/>
                <a:ea typeface="HGP創英角ｺﾞｼｯｸUB" pitchFamily="50" charset="-128"/>
              </a:rPr>
              <a:t>広告に出てくる</a:t>
            </a:r>
            <a:endParaRPr kumimoji="1" lang="en-US" altLang="ja-JP" sz="1600" dirty="0" smtClean="0">
              <a:latin typeface="HGP創英角ｺﾞｼｯｸUB" pitchFamily="50" charset="-128"/>
              <a:ea typeface="HGP創英角ｺﾞｼｯｸUB" pitchFamily="50" charset="-128"/>
            </a:endParaRPr>
          </a:p>
          <a:p>
            <a:r>
              <a:rPr kumimoji="1" lang="ja-JP" altLang="en-US" sz="1600" dirty="0" smtClean="0">
                <a:latin typeface="HGP創英角ｺﾞｼｯｸUB" pitchFamily="50" charset="-128"/>
                <a:ea typeface="HGP創英角ｺﾞｼｯｸUB" pitchFamily="50" charset="-128"/>
              </a:rPr>
              <a:t>ブランドと商品特性を理解してもらう</a:t>
            </a:r>
            <a:endParaRPr kumimoji="1" lang="ja-JP" altLang="en-US" sz="1600" dirty="0">
              <a:latin typeface="HGP創英角ｺﾞｼｯｸUB" pitchFamily="50" charset="-128"/>
              <a:ea typeface="HGP創英角ｺﾞｼｯｸUB" pitchFamily="50" charset="-128"/>
            </a:endParaRPr>
          </a:p>
        </p:txBody>
      </p:sp>
      <p:pic>
        <p:nvPicPr>
          <p:cNvPr id="69634" name="Picture 2" descr="クリックすると新しいウィンドウで開きます"/>
          <p:cNvPicPr>
            <a:picLocks noChangeAspect="1" noChangeArrowheads="1"/>
          </p:cNvPicPr>
          <p:nvPr/>
        </p:nvPicPr>
        <p:blipFill>
          <a:blip r:embed="rId3" cstate="print"/>
          <a:srcRect/>
          <a:stretch>
            <a:fillRect/>
          </a:stretch>
        </p:blipFill>
        <p:spPr bwMode="auto">
          <a:xfrm>
            <a:off x="500034" y="4714884"/>
            <a:ext cx="2428892" cy="1596484"/>
          </a:xfrm>
          <a:prstGeom prst="rect">
            <a:avLst/>
          </a:prstGeom>
          <a:noFill/>
        </p:spPr>
      </p:pic>
      <p:pic>
        <p:nvPicPr>
          <p:cNvPr id="32" name="Picture 2" descr="クリックすると新しいウィンドウで開きます"/>
          <p:cNvPicPr>
            <a:picLocks noChangeAspect="1" noChangeArrowheads="1"/>
          </p:cNvPicPr>
          <p:nvPr/>
        </p:nvPicPr>
        <p:blipFill>
          <a:blip r:embed="rId3" cstate="print"/>
          <a:srcRect/>
          <a:stretch>
            <a:fillRect/>
          </a:stretch>
        </p:blipFill>
        <p:spPr bwMode="auto">
          <a:xfrm>
            <a:off x="3214678" y="4714884"/>
            <a:ext cx="2428892" cy="1596484"/>
          </a:xfrm>
          <a:prstGeom prst="rect">
            <a:avLst/>
          </a:prstGeom>
          <a:noFill/>
        </p:spPr>
      </p:pic>
      <p:pic>
        <p:nvPicPr>
          <p:cNvPr id="35" name="Picture 2" descr="クリックすると新しいウィンドウで開きます"/>
          <p:cNvPicPr>
            <a:picLocks noChangeAspect="1" noChangeArrowheads="1"/>
          </p:cNvPicPr>
          <p:nvPr/>
        </p:nvPicPr>
        <p:blipFill>
          <a:blip r:embed="rId3" cstate="print"/>
          <a:srcRect/>
          <a:stretch>
            <a:fillRect/>
          </a:stretch>
        </p:blipFill>
        <p:spPr bwMode="auto">
          <a:xfrm>
            <a:off x="6072198" y="4714884"/>
            <a:ext cx="2500330" cy="1596484"/>
          </a:xfrm>
          <a:prstGeom prst="rect">
            <a:avLst/>
          </a:prstGeom>
          <a:noFill/>
        </p:spPr>
      </p:pic>
      <p:pic>
        <p:nvPicPr>
          <p:cNvPr id="69638" name="Picture 6" descr="クリックすると新しいウィンドウで開きます"/>
          <p:cNvPicPr>
            <a:picLocks noChangeAspect="1" noChangeArrowheads="1"/>
          </p:cNvPicPr>
          <p:nvPr/>
        </p:nvPicPr>
        <p:blipFill>
          <a:blip r:embed="rId4" cstate="print"/>
          <a:srcRect/>
          <a:stretch>
            <a:fillRect/>
          </a:stretch>
        </p:blipFill>
        <p:spPr bwMode="auto">
          <a:xfrm rot="21254190">
            <a:off x="4377281" y="4874663"/>
            <a:ext cx="357190" cy="408218"/>
          </a:xfrm>
          <a:prstGeom prst="rect">
            <a:avLst/>
          </a:prstGeom>
          <a:noFill/>
        </p:spPr>
      </p:pic>
      <p:pic>
        <p:nvPicPr>
          <p:cNvPr id="37" name="Picture 6" descr="クリックすると新しいウィンドウで開きます"/>
          <p:cNvPicPr>
            <a:picLocks noChangeAspect="1" noChangeArrowheads="1"/>
          </p:cNvPicPr>
          <p:nvPr/>
        </p:nvPicPr>
        <p:blipFill>
          <a:blip r:embed="rId5" cstate="print"/>
          <a:srcRect/>
          <a:stretch>
            <a:fillRect/>
          </a:stretch>
        </p:blipFill>
        <p:spPr bwMode="auto">
          <a:xfrm>
            <a:off x="4714876" y="4857760"/>
            <a:ext cx="375049" cy="428628"/>
          </a:xfrm>
          <a:prstGeom prst="rect">
            <a:avLst/>
          </a:prstGeom>
          <a:noFill/>
        </p:spPr>
      </p:pic>
      <p:sp>
        <p:nvSpPr>
          <p:cNvPr id="38" name="正方形/長方形 37"/>
          <p:cNvSpPr/>
          <p:nvPr/>
        </p:nvSpPr>
        <p:spPr>
          <a:xfrm>
            <a:off x="1285852" y="4714884"/>
            <a:ext cx="285752" cy="7858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p:cNvCxnSpPr/>
          <p:nvPr/>
        </p:nvCxnSpPr>
        <p:spPr>
          <a:xfrm>
            <a:off x="2285984" y="3429000"/>
            <a:ext cx="1143008"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7" name="Picture 2" descr="http://ord.yahoo.co.jp/o/image/SIG=12dosk7me/EXP=1324121555;_ylc=X3IDMgRmc3QDMARpZHgDMARvaWQDQU5kOUdjVHRnZzVoejlHYlNTTktpemhrQ1FwVTRBa0hOTENBLU9wWldmLWdYQXktVEgtdHF4QzFsQnkxNFpVBHADNDRHeTQ0S0o0NEtCNDRHTklPT0NwT09EcWVPQ3VlT0RpQS0tBHBvcwM0BHNlYwNzaHcEc2xrA3Jp/*-http%3A/cs.web-creo.jp/image/creo/regular/f15164/small.png"/>
          <p:cNvPicPr>
            <a:picLocks noChangeAspect="1" noChangeArrowheads="1"/>
          </p:cNvPicPr>
          <p:nvPr/>
        </p:nvPicPr>
        <p:blipFill>
          <a:blip r:embed="rId6" cstate="print"/>
          <a:srcRect/>
          <a:stretch>
            <a:fillRect/>
          </a:stretch>
        </p:blipFill>
        <p:spPr bwMode="auto">
          <a:xfrm flipH="1">
            <a:off x="7358082" y="4714884"/>
            <a:ext cx="428628" cy="457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8</a:t>
            </a:fld>
            <a:endParaRPr kumimoji="1" lang="ja-JP" altLang="en-US"/>
          </a:p>
        </p:txBody>
      </p:sp>
      <p:sp>
        <p:nvSpPr>
          <p:cNvPr id="39" name="乗算記号 38"/>
          <p:cNvSpPr/>
          <p:nvPr/>
        </p:nvSpPr>
        <p:spPr>
          <a:xfrm>
            <a:off x="5572132" y="1428736"/>
            <a:ext cx="3357586" cy="3357586"/>
          </a:xfrm>
          <a:prstGeom prst="mathMultiply">
            <a:avLst>
              <a:gd name="adj1" fmla="val 474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p:nvGrpSpPr>
        <p:grpSpPr>
          <a:xfrm>
            <a:off x="285688" y="1571612"/>
            <a:ext cx="8644030" cy="5072098"/>
            <a:chOff x="285688" y="1571612"/>
            <a:chExt cx="8644030" cy="5072098"/>
          </a:xfrm>
        </p:grpSpPr>
        <p:sp>
          <p:nvSpPr>
            <p:cNvPr id="24" name="正方形/長方形 23"/>
            <p:cNvSpPr/>
            <p:nvPr/>
          </p:nvSpPr>
          <p:spPr>
            <a:xfrm>
              <a:off x="285688" y="1571612"/>
              <a:ext cx="8644030" cy="5072098"/>
            </a:xfrm>
            <a:prstGeom prst="rect">
              <a:avLst/>
            </a:prstGeom>
            <a:solidFill>
              <a:schemeClr val="accent6">
                <a:lumMod val="5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5" name="正方形/長方形 4"/>
            <p:cNvSpPr/>
            <p:nvPr/>
          </p:nvSpPr>
          <p:spPr>
            <a:xfrm>
              <a:off x="428596" y="1714488"/>
              <a:ext cx="8358246" cy="30003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正方形/長方形 5"/>
            <p:cNvSpPr/>
            <p:nvPr/>
          </p:nvSpPr>
          <p:spPr>
            <a:xfrm>
              <a:off x="285720" y="2428868"/>
              <a:ext cx="2500330" cy="14287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接触</a:t>
              </a:r>
              <a:endParaRPr kumimoji="1" lang="ja-JP" altLang="en-US" sz="3200" dirty="0">
                <a:solidFill>
                  <a:schemeClr val="tx1"/>
                </a:solidFill>
              </a:endParaRPr>
            </a:p>
          </p:txBody>
        </p:sp>
        <p:sp>
          <p:nvSpPr>
            <p:cNvPr id="7" name="正方形/長方形 6"/>
            <p:cNvSpPr/>
            <p:nvPr/>
          </p:nvSpPr>
          <p:spPr>
            <a:xfrm>
              <a:off x="3000364" y="2428868"/>
              <a:ext cx="2571768" cy="1428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11" name="正方形/長方形 10"/>
            <p:cNvSpPr/>
            <p:nvPr/>
          </p:nvSpPr>
          <p:spPr>
            <a:xfrm>
              <a:off x="500034"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接触</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8" name="正方形/長方形 7"/>
            <p:cNvSpPr/>
            <p:nvPr/>
          </p:nvSpPr>
          <p:spPr>
            <a:xfrm>
              <a:off x="5929322" y="2428868"/>
              <a:ext cx="2571768" cy="142876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endParaRPr>
            </a:p>
          </p:txBody>
        </p:sp>
        <p:sp>
          <p:nvSpPr>
            <p:cNvPr id="26" name="テキスト ボックス 25"/>
            <p:cNvSpPr txBox="1"/>
            <p:nvPr/>
          </p:nvSpPr>
          <p:spPr>
            <a:xfrm>
              <a:off x="500034" y="1785926"/>
              <a:ext cx="1571636" cy="707886"/>
            </a:xfrm>
            <a:prstGeom prst="rect">
              <a:avLst/>
            </a:prstGeom>
            <a:noFill/>
          </p:spPr>
          <p:txBody>
            <a:bodyPr wrap="square" rtlCol="0">
              <a:spAutoFit/>
            </a:bodyPr>
            <a:lstStyle/>
            <a:p>
              <a:r>
                <a:rPr lang="ja-JP" altLang="en-US" sz="4000" dirty="0" smtClean="0">
                  <a:latin typeface="HGP創英角ｺﾞｼｯｸUB" pitchFamily="50" charset="-128"/>
                  <a:ea typeface="HGP創英角ｺﾞｼｯｸUB" pitchFamily="50" charset="-128"/>
                </a:rPr>
                <a:t>知覚</a:t>
              </a:r>
              <a:endParaRPr kumimoji="1" lang="ja-JP" altLang="en-US" sz="4000" dirty="0">
                <a:latin typeface="HGP創英角ｺﾞｼｯｸUB" pitchFamily="50" charset="-128"/>
                <a:ea typeface="HGP創英角ｺﾞｼｯｸUB" pitchFamily="50" charset="-128"/>
              </a:endParaRPr>
            </a:p>
          </p:txBody>
        </p:sp>
        <p:sp>
          <p:nvSpPr>
            <p:cNvPr id="22" name="テキスト ボックス 21"/>
            <p:cNvSpPr txBox="1"/>
            <p:nvPr/>
          </p:nvSpPr>
          <p:spPr>
            <a:xfrm>
              <a:off x="1857356" y="2000240"/>
              <a:ext cx="5270995" cy="461665"/>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外部から入ってきた情報を理解すること</a:t>
              </a:r>
              <a:endParaRPr kumimoji="1" lang="ja-JP" altLang="en-US" sz="2400" dirty="0">
                <a:latin typeface="HGP創英角ｺﾞｼｯｸUB" pitchFamily="50" charset="-128"/>
                <a:ea typeface="HGP創英角ｺﾞｼｯｸUB" pitchFamily="50" charset="-128"/>
              </a:endParaRPr>
            </a:p>
          </p:txBody>
        </p:sp>
        <p:sp>
          <p:nvSpPr>
            <p:cNvPr id="25" name="テキスト ボックス 24"/>
            <p:cNvSpPr txBox="1"/>
            <p:nvPr/>
          </p:nvSpPr>
          <p:spPr>
            <a:xfrm>
              <a:off x="428596" y="3929066"/>
              <a:ext cx="2000264" cy="307777"/>
            </a:xfrm>
            <a:prstGeom prst="rect">
              <a:avLst/>
            </a:prstGeom>
            <a:noFill/>
          </p:spPr>
          <p:txBody>
            <a:bodyPr wrap="square" rtlCol="0">
              <a:spAutoFit/>
            </a:bodyPr>
            <a:lstStyle/>
            <a:p>
              <a:pPr algn="ctr"/>
              <a:r>
                <a:rPr lang="ja-JP" altLang="en-US" sz="1400" dirty="0" smtClean="0">
                  <a:latin typeface="HGP創英角ｺﾞｼｯｸUB" pitchFamily="50" charset="-128"/>
                  <a:ea typeface="HGP創英角ｺﾞｼｯｸUB" pitchFamily="50" charset="-128"/>
                </a:rPr>
                <a:t>広告を見る</a:t>
              </a:r>
              <a:endParaRPr kumimoji="1" lang="ja-JP" altLang="en-US" sz="1400" dirty="0">
                <a:latin typeface="HGP創英角ｺﾞｼｯｸUB" pitchFamily="50" charset="-128"/>
                <a:ea typeface="HGP創英角ｺﾞｼｯｸUB" pitchFamily="50" charset="-128"/>
              </a:endParaRPr>
            </a:p>
          </p:txBody>
        </p:sp>
        <p:sp>
          <p:nvSpPr>
            <p:cNvPr id="28" name="正方形/長方形 27"/>
            <p:cNvSpPr/>
            <p:nvPr/>
          </p:nvSpPr>
          <p:spPr>
            <a:xfrm>
              <a:off x="3286116"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注目</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29" name="正方形/長方形 28"/>
            <p:cNvSpPr/>
            <p:nvPr/>
          </p:nvSpPr>
          <p:spPr>
            <a:xfrm>
              <a:off x="6215074" y="264318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理解</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36" name="乗算記号 35"/>
            <p:cNvSpPr/>
            <p:nvPr/>
          </p:nvSpPr>
          <p:spPr>
            <a:xfrm>
              <a:off x="2500298" y="1571612"/>
              <a:ext cx="3500462" cy="3286148"/>
            </a:xfrm>
            <a:prstGeom prst="mathMultiply">
              <a:avLst>
                <a:gd name="adj1" fmla="val 474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428596" y="4786322"/>
              <a:ext cx="8358246" cy="1643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latin typeface="HGP創英角ｺﾞｼｯｸUB" pitchFamily="50" charset="-128"/>
                  <a:ea typeface="HGP創英角ｺﾞｼｯｸUB" pitchFamily="50" charset="-128"/>
                </a:rPr>
                <a:t>　　　　　　</a:t>
              </a:r>
              <a:r>
                <a:rPr kumimoji="1" lang="ja-JP" altLang="en-US" sz="2400" b="1" dirty="0" smtClean="0">
                  <a:solidFill>
                    <a:schemeClr val="tx1"/>
                  </a:solidFill>
                  <a:latin typeface="HGP創英角ｺﾞｼｯｸUB" pitchFamily="50" charset="-128"/>
                  <a:ea typeface="HGP創英角ｺﾞｼｯｸUB" pitchFamily="50" charset="-128"/>
                </a:rPr>
                <a:t>接触はしていても注目されなくなったため</a:t>
              </a:r>
              <a:endParaRPr kumimoji="1" lang="en-US" altLang="ja-JP" sz="2400" b="1" dirty="0" smtClean="0">
                <a:solidFill>
                  <a:schemeClr val="tx1"/>
                </a:solidFill>
                <a:latin typeface="HGP創英角ｺﾞｼｯｸUB" pitchFamily="50" charset="-128"/>
                <a:ea typeface="HGP創英角ｺﾞｼｯｸUB" pitchFamily="50" charset="-128"/>
              </a:endParaRPr>
            </a:p>
            <a:p>
              <a:r>
                <a:rPr kumimoji="1" lang="ja-JP" altLang="en-US" sz="2400" b="1" dirty="0" smtClean="0">
                  <a:solidFill>
                    <a:schemeClr val="tx1"/>
                  </a:solidFill>
                  <a:latin typeface="HGP創英角ｺﾞｼｯｸUB" pitchFamily="50" charset="-128"/>
                  <a:ea typeface="HGP創英角ｺﾞｼｯｸUB" pitchFamily="50" charset="-128"/>
                </a:rPr>
                <a:t>　　　　　　理解までたどり着かなくなってしまった</a:t>
              </a:r>
              <a:endParaRPr kumimoji="1" lang="ja-JP" altLang="en-US" sz="2400" b="1" dirty="0">
                <a:solidFill>
                  <a:schemeClr val="tx1"/>
                </a:solidFill>
                <a:latin typeface="HGP創英角ｺﾞｼｯｸUB" pitchFamily="50" charset="-128"/>
                <a:ea typeface="HGP創英角ｺﾞｼｯｸUB" pitchFamily="50" charset="-128"/>
              </a:endParaRPr>
            </a:p>
          </p:txBody>
        </p:sp>
        <p:pic>
          <p:nvPicPr>
            <p:cNvPr id="97282" name="Picture 2" descr="http://ord.yahoo.co.jp/o/image/SIG=13ng2p4g6/EXP=1324098904;_ylc=X3IDMgRmc3QDMARpZHgDMARvaWQDQU5kOUdjUzRRSzdNUzJPbHhiVWx1NnlHTHBwVWRxcnE2TEJodl9WNWIzMC1LY0oxM2dSQWszZlg2TloxbFBzBHADNDRHejQ0R2o0NEdQNDRLS0lPT0NwT09EcWVPQ3VlT0RpQS0tBHBvcwM1NwRzZWMDc2h3BHNsawNyaQ--/*-http%3A/4.bp.blogspot.com/_YBlj9ncV0ow/ShG3ZvrOK9I/AAAAAAAAACo/g5bfVEYTXBQ/s320/exclamation+mark.gif"/>
            <p:cNvPicPr>
              <a:picLocks noChangeAspect="1" noChangeArrowheads="1"/>
            </p:cNvPicPr>
            <p:nvPr/>
          </p:nvPicPr>
          <p:blipFill>
            <a:blip r:embed="rId3" cstate="print"/>
            <a:srcRect l="5263" t="5263" r="5263" b="10526"/>
            <a:stretch>
              <a:fillRect/>
            </a:stretch>
          </p:blipFill>
          <p:spPr bwMode="auto">
            <a:xfrm>
              <a:off x="500034" y="5072074"/>
              <a:ext cx="1062640" cy="1000132"/>
            </a:xfrm>
            <a:prstGeom prst="rect">
              <a:avLst/>
            </a:prstGeom>
            <a:noFill/>
          </p:spPr>
        </p:pic>
        <p:pic>
          <p:nvPicPr>
            <p:cNvPr id="97284" name="Picture 4" descr="http://ord.yahoo.co.jp/o/image/SIG=12cedgfij/EXP=1324099603;_ylc=X3IDMgRmc3QDMARpZHgDMARvaWQDQU5kOUdjU29HYXFXS0xNUWRMbVRteW41VjlYRlRwckJiWFdyZ2loQXRlRk02TGZqR3pzMGJwdU5wUWw0c2cEcAM1WnV3NDRLTDQ0S2s0NE9wNDRLNTQ0T0kEcG9zAzM4BHNlYwNzaHcEc2xrA3Jp/*-http%3A/www.illust-factory.com/img/free/bbs/bbs02/m/6.gif"/>
            <p:cNvPicPr>
              <a:picLocks noChangeAspect="1" noChangeArrowheads="1"/>
            </p:cNvPicPr>
            <p:nvPr/>
          </p:nvPicPr>
          <p:blipFill>
            <a:blip r:embed="rId4" cstate="print"/>
            <a:srcRect/>
            <a:stretch>
              <a:fillRect/>
            </a:stretch>
          </p:blipFill>
          <p:spPr bwMode="auto">
            <a:xfrm>
              <a:off x="7072330" y="4929198"/>
              <a:ext cx="1220726" cy="1276852"/>
            </a:xfrm>
            <a:prstGeom prst="rect">
              <a:avLst/>
            </a:prstGeom>
            <a:noFill/>
          </p:spPr>
        </p:pic>
        <p:cxnSp>
          <p:nvCxnSpPr>
            <p:cNvPr id="15" name="直線矢印コネクタ 14"/>
            <p:cNvCxnSpPr/>
            <p:nvPr/>
          </p:nvCxnSpPr>
          <p:spPr>
            <a:xfrm>
              <a:off x="2285984" y="3357562"/>
              <a:ext cx="1143008" cy="1588"/>
            </a:xfrm>
            <a:prstGeom prst="straightConnector1">
              <a:avLst/>
            </a:prstGeom>
            <a:ln w="762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5143504" y="3357562"/>
              <a:ext cx="1143008" cy="1588"/>
            </a:xfrm>
            <a:prstGeom prst="straightConnector1">
              <a:avLst/>
            </a:prstGeom>
            <a:ln w="762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2285984" y="4143380"/>
              <a:ext cx="4357718" cy="461665"/>
            </a:xfrm>
            <a:prstGeom prst="rect">
              <a:avLst/>
            </a:prstGeom>
            <a:solidFill>
              <a:schemeClr val="accent3">
                <a:lumMod val="20000"/>
                <a:lumOff val="80000"/>
              </a:schemeClr>
            </a:solidFill>
          </p:spPr>
          <p:txBody>
            <a:bodyPr wrap="square" rtlCol="0">
              <a:spAutoFit/>
            </a:bodyPr>
            <a:lstStyle/>
            <a:p>
              <a:pPr algn="ctr"/>
              <a:r>
                <a:rPr kumimoji="1" lang="ja-JP" altLang="en-US" sz="2400" b="1" dirty="0" smtClean="0">
                  <a:latin typeface="HGP創英角ｺﾞｼｯｸUB" pitchFamily="50" charset="-128"/>
                  <a:ea typeface="HGP創英角ｺﾞｼｯｸUB" pitchFamily="50" charset="-128"/>
                </a:rPr>
                <a:t>広告に注目してもえない</a:t>
              </a:r>
              <a:endParaRPr kumimoji="1" lang="en-US" altLang="ja-JP" sz="2400" b="1" dirty="0" smtClean="0">
                <a:latin typeface="HGP創英角ｺﾞｼｯｸUB" pitchFamily="50" charset="-128"/>
                <a:ea typeface="HGP創英角ｺﾞｼｯｸUB" pitchFamily="50" charset="-128"/>
              </a:endParaRPr>
            </a:p>
          </p:txBody>
        </p:sp>
      </p:grpSp>
      <p:sp>
        <p:nvSpPr>
          <p:cNvPr id="27"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取り入れるとは？</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normAutofit/>
          </a:bodyPr>
          <a:lstStyle/>
          <a:p>
            <a:fld id="{CF6874F2-626B-4BB2-9778-BA18345DE544}" type="slidenum">
              <a:rPr kumimoji="1" lang="ja-JP" altLang="en-US" smtClean="0"/>
              <a:pPr/>
              <a:t>9</a:t>
            </a:fld>
            <a:endParaRPr kumimoji="1" lang="ja-JP" altLang="en-US"/>
          </a:p>
        </p:txBody>
      </p:sp>
      <p:sp>
        <p:nvSpPr>
          <p:cNvPr id="5" name="テキスト ボックス 4"/>
          <p:cNvSpPr txBox="1"/>
          <p:nvPr/>
        </p:nvSpPr>
        <p:spPr>
          <a:xfrm>
            <a:off x="357158" y="2357430"/>
            <a:ext cx="4855816" cy="461665"/>
          </a:xfrm>
          <a:prstGeom prst="rect">
            <a:avLst/>
          </a:prstGeom>
          <a:noFill/>
        </p:spPr>
        <p:txBody>
          <a:bodyPr wrap="none" rtlCol="0">
            <a:spAutoFit/>
          </a:bodyPr>
          <a:lstStyle/>
          <a:p>
            <a:r>
              <a:rPr kumimoji="1" lang="ja-JP" altLang="en-US" sz="2400" dirty="0" smtClean="0">
                <a:latin typeface="HGP創英角ｺﾞｼｯｸUB" pitchFamily="50" charset="-128"/>
                <a:ea typeface="HGP創英角ｺﾞｼｯｸUB" pitchFamily="50" charset="-128"/>
              </a:rPr>
              <a:t>外部から得た情報を理解するとは？</a:t>
            </a:r>
            <a:endParaRPr kumimoji="1" lang="ja-JP" altLang="en-US" sz="2400" dirty="0">
              <a:latin typeface="HGP創英角ｺﾞｼｯｸUB" pitchFamily="50" charset="-128"/>
              <a:ea typeface="HGP創英角ｺﾞｼｯｸUB" pitchFamily="50" charset="-128"/>
            </a:endParaRPr>
          </a:p>
        </p:txBody>
      </p:sp>
      <p:grpSp>
        <p:nvGrpSpPr>
          <p:cNvPr id="23" name="グループ化 22"/>
          <p:cNvGrpSpPr/>
          <p:nvPr/>
        </p:nvGrpSpPr>
        <p:grpSpPr>
          <a:xfrm>
            <a:off x="214282" y="3143248"/>
            <a:ext cx="8501122" cy="2786082"/>
            <a:chOff x="214282" y="2357430"/>
            <a:chExt cx="8501122" cy="2786082"/>
          </a:xfrm>
        </p:grpSpPr>
        <p:sp>
          <p:nvSpPr>
            <p:cNvPr id="19" name="正方形/長方形 18"/>
            <p:cNvSpPr/>
            <p:nvPr/>
          </p:nvSpPr>
          <p:spPr>
            <a:xfrm>
              <a:off x="214282" y="2357430"/>
              <a:ext cx="8501122" cy="278608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創英角ｺﾞｼｯｸUB" pitchFamily="50" charset="-128"/>
                <a:ea typeface="HGP創英角ｺﾞｼｯｸUB" pitchFamily="50" charset="-128"/>
              </a:endParaRPr>
            </a:p>
          </p:txBody>
        </p:sp>
        <p:sp>
          <p:nvSpPr>
            <p:cNvPr id="6" name="正方形/長方形 5"/>
            <p:cNvSpPr/>
            <p:nvPr/>
          </p:nvSpPr>
          <p:spPr>
            <a:xfrm>
              <a:off x="571472" y="2500306"/>
              <a:ext cx="7786742" cy="2500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創英角ｺﾞｼｯｸUB" pitchFamily="50" charset="-128"/>
                <a:ea typeface="HGP創英角ｺﾞｼｯｸUB" pitchFamily="50" charset="-128"/>
              </a:endParaRPr>
            </a:p>
          </p:txBody>
        </p:sp>
        <p:sp>
          <p:nvSpPr>
            <p:cNvPr id="7" name="正方形/長方形 6"/>
            <p:cNvSpPr/>
            <p:nvPr/>
          </p:nvSpPr>
          <p:spPr>
            <a:xfrm>
              <a:off x="357158" y="3143248"/>
              <a:ext cx="2500330" cy="14287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latin typeface="HGP創英角ｺﾞｼｯｸUB" pitchFamily="50" charset="-128"/>
                  <a:ea typeface="HGP創英角ｺﾞｼｯｸUB" pitchFamily="50" charset="-128"/>
                </a:rPr>
                <a:t>接触</a:t>
              </a: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8" name="正方形/長方形 7"/>
            <p:cNvSpPr/>
            <p:nvPr/>
          </p:nvSpPr>
          <p:spPr>
            <a:xfrm>
              <a:off x="3071802" y="3143248"/>
              <a:ext cx="2571768" cy="1428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9" name="正方形/長方形 8"/>
            <p:cNvSpPr/>
            <p:nvPr/>
          </p:nvSpPr>
          <p:spPr>
            <a:xfrm>
              <a:off x="571472" y="335756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接触</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10" name="正方形/長方形 9"/>
            <p:cNvSpPr/>
            <p:nvPr/>
          </p:nvSpPr>
          <p:spPr>
            <a:xfrm>
              <a:off x="6000760" y="3143248"/>
              <a:ext cx="2571768" cy="142876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chemeClr val="tx1"/>
                </a:solidFill>
                <a:latin typeface="HGP創英角ｺﾞｼｯｸUB" pitchFamily="50" charset="-128"/>
                <a:ea typeface="HGP創英角ｺﾞｼｯｸUB" pitchFamily="50" charset="-128"/>
              </a:endParaRPr>
            </a:p>
          </p:txBody>
        </p:sp>
        <p:sp>
          <p:nvSpPr>
            <p:cNvPr id="11" name="テキスト ボックス 10"/>
            <p:cNvSpPr txBox="1"/>
            <p:nvPr/>
          </p:nvSpPr>
          <p:spPr>
            <a:xfrm>
              <a:off x="571472" y="2428868"/>
              <a:ext cx="1571636" cy="707886"/>
            </a:xfrm>
            <a:prstGeom prst="rect">
              <a:avLst/>
            </a:prstGeom>
            <a:noFill/>
          </p:spPr>
          <p:txBody>
            <a:bodyPr wrap="square" rtlCol="0">
              <a:spAutoFit/>
            </a:bodyPr>
            <a:lstStyle/>
            <a:p>
              <a:r>
                <a:rPr lang="ja-JP" altLang="en-US" sz="4000" dirty="0" smtClean="0">
                  <a:latin typeface="HGP創英角ｺﾞｼｯｸUB" pitchFamily="50" charset="-128"/>
                  <a:ea typeface="HGP創英角ｺﾞｼｯｸUB" pitchFamily="50" charset="-128"/>
                </a:rPr>
                <a:t>知覚</a:t>
              </a:r>
              <a:endParaRPr kumimoji="1" lang="ja-JP" altLang="en-US" sz="4000" dirty="0">
                <a:latin typeface="HGP創英角ｺﾞｼｯｸUB" pitchFamily="50" charset="-128"/>
                <a:ea typeface="HGP創英角ｺﾞｼｯｸUB" pitchFamily="50" charset="-128"/>
              </a:endParaRPr>
            </a:p>
          </p:txBody>
        </p:sp>
        <p:sp>
          <p:nvSpPr>
            <p:cNvPr id="13" name="テキスト ボックス 12"/>
            <p:cNvSpPr txBox="1"/>
            <p:nvPr/>
          </p:nvSpPr>
          <p:spPr>
            <a:xfrm>
              <a:off x="500034" y="4643446"/>
              <a:ext cx="2000264" cy="307777"/>
            </a:xfrm>
            <a:prstGeom prst="rect">
              <a:avLst/>
            </a:prstGeom>
            <a:noFill/>
          </p:spPr>
          <p:txBody>
            <a:bodyPr wrap="square" rtlCol="0">
              <a:spAutoFit/>
            </a:bodyPr>
            <a:lstStyle/>
            <a:p>
              <a:pPr algn="ctr"/>
              <a:r>
                <a:rPr lang="ja-JP" altLang="en-US" sz="1400" dirty="0" smtClean="0">
                  <a:latin typeface="HGP創英角ｺﾞｼｯｸUB" pitchFamily="50" charset="-128"/>
                  <a:ea typeface="HGP創英角ｺﾞｼｯｸUB" pitchFamily="50" charset="-128"/>
                </a:rPr>
                <a:t>広告を見る</a:t>
              </a:r>
              <a:endParaRPr kumimoji="1" lang="ja-JP" altLang="en-US" sz="1400" dirty="0">
                <a:latin typeface="HGP創英角ｺﾞｼｯｸUB" pitchFamily="50" charset="-128"/>
                <a:ea typeface="HGP創英角ｺﾞｼｯｸUB" pitchFamily="50" charset="-128"/>
              </a:endParaRPr>
            </a:p>
          </p:txBody>
        </p:sp>
        <p:sp>
          <p:nvSpPr>
            <p:cNvPr id="14" name="正方形/長方形 13"/>
            <p:cNvSpPr/>
            <p:nvPr/>
          </p:nvSpPr>
          <p:spPr>
            <a:xfrm>
              <a:off x="3357554" y="335756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注目</a:t>
              </a:r>
              <a:endParaRPr kumimoji="1" lang="ja-JP" altLang="en-US" sz="4000" dirty="0">
                <a:solidFill>
                  <a:schemeClr val="tx1"/>
                </a:solidFill>
                <a:latin typeface="HGP創英角ｺﾞｼｯｸUB" pitchFamily="50" charset="-128"/>
                <a:ea typeface="HGP創英角ｺﾞｼｯｸUB" pitchFamily="50" charset="-128"/>
              </a:endParaRPr>
            </a:p>
          </p:txBody>
        </p:sp>
        <p:sp>
          <p:nvSpPr>
            <p:cNvPr id="15" name="正方形/長方形 14"/>
            <p:cNvSpPr/>
            <p:nvPr/>
          </p:nvSpPr>
          <p:spPr>
            <a:xfrm>
              <a:off x="6286512" y="3357562"/>
              <a:ext cx="2000264" cy="10001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理解</a:t>
              </a:r>
              <a:endParaRPr kumimoji="1" lang="ja-JP" altLang="en-US" sz="4000" dirty="0">
                <a:solidFill>
                  <a:schemeClr val="tx1"/>
                </a:solidFill>
                <a:latin typeface="HGP創英角ｺﾞｼｯｸUB" pitchFamily="50" charset="-128"/>
                <a:ea typeface="HGP創英角ｺﾞｼｯｸUB" pitchFamily="50" charset="-128"/>
              </a:endParaRPr>
            </a:p>
          </p:txBody>
        </p:sp>
        <p:cxnSp>
          <p:nvCxnSpPr>
            <p:cNvPr id="16" name="直線矢印コネクタ 15"/>
            <p:cNvCxnSpPr/>
            <p:nvPr/>
          </p:nvCxnSpPr>
          <p:spPr>
            <a:xfrm>
              <a:off x="5500694" y="3929066"/>
              <a:ext cx="1285884"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3571868" y="4643446"/>
              <a:ext cx="1808508" cy="307777"/>
            </a:xfrm>
            <a:prstGeom prst="rect">
              <a:avLst/>
            </a:prstGeom>
            <a:noFill/>
          </p:spPr>
          <p:txBody>
            <a:bodyPr wrap="none" rtlCol="0">
              <a:spAutoFit/>
            </a:bodyPr>
            <a:lstStyle/>
            <a:p>
              <a:r>
                <a:rPr kumimoji="1" lang="ja-JP" altLang="en-US" sz="1400" dirty="0" smtClean="0">
                  <a:latin typeface="HGP創英角ｺﾞｼｯｸUB" pitchFamily="50" charset="-128"/>
                  <a:ea typeface="HGP創英角ｺﾞｼｯｸUB" pitchFamily="50" charset="-128"/>
                </a:rPr>
                <a:t>広告に注目してもらう</a:t>
              </a:r>
              <a:endParaRPr kumimoji="1" lang="ja-JP" altLang="en-US" sz="1400" dirty="0">
                <a:latin typeface="HGP創英角ｺﾞｼｯｸUB" pitchFamily="50" charset="-128"/>
                <a:ea typeface="HGP創英角ｺﾞｼｯｸUB" pitchFamily="50" charset="-128"/>
              </a:endParaRPr>
            </a:p>
          </p:txBody>
        </p:sp>
        <p:cxnSp>
          <p:nvCxnSpPr>
            <p:cNvPr id="18" name="直線矢印コネクタ 17"/>
            <p:cNvCxnSpPr/>
            <p:nvPr/>
          </p:nvCxnSpPr>
          <p:spPr>
            <a:xfrm>
              <a:off x="2357422" y="4000504"/>
              <a:ext cx="1143008"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21" name="Picture 6" descr="クリックすると新しいウィンドウで開きます"/>
          <p:cNvPicPr>
            <a:picLocks noChangeAspect="1" noChangeArrowheads="1"/>
          </p:cNvPicPr>
          <p:nvPr/>
        </p:nvPicPr>
        <p:blipFill>
          <a:blip r:embed="rId2" cstate="print">
            <a:duotone>
              <a:schemeClr val="accent6">
                <a:shade val="45000"/>
                <a:satMod val="135000"/>
              </a:schemeClr>
              <a:prstClr val="white"/>
            </a:duotone>
          </a:blip>
          <a:srcRect l="24350" t="8007" r="23701" b="9252"/>
          <a:stretch>
            <a:fillRect/>
          </a:stretch>
        </p:blipFill>
        <p:spPr bwMode="auto">
          <a:xfrm rot="507362">
            <a:off x="6365068" y="3733442"/>
            <a:ext cx="2361135" cy="2214578"/>
          </a:xfrm>
          <a:prstGeom prst="rect">
            <a:avLst/>
          </a:prstGeom>
          <a:noFill/>
        </p:spPr>
      </p:pic>
      <p:sp>
        <p:nvSpPr>
          <p:cNvPr id="24" name="タイトル 1"/>
          <p:cNvSpPr>
            <a:spLocks noGrp="1"/>
          </p:cNvSpPr>
          <p:nvPr>
            <p:ph type="title"/>
          </p:nvPr>
        </p:nvSpPr>
        <p:spPr>
          <a:xfrm>
            <a:off x="0" y="274638"/>
            <a:ext cx="9144000" cy="1143000"/>
          </a:xfrm>
        </p:spPr>
        <p:style>
          <a:lnRef idx="2">
            <a:schemeClr val="accent1">
              <a:shade val="50000"/>
            </a:schemeClr>
          </a:lnRef>
          <a:fillRef idx="1">
            <a:schemeClr val="accent1"/>
          </a:fillRef>
          <a:effectRef idx="0">
            <a:schemeClr val="accent1"/>
          </a:effectRef>
          <a:fontRef idx="minor">
            <a:schemeClr val="lt1"/>
          </a:fontRef>
        </p:style>
        <p:txBody>
          <a:bodyPr/>
          <a:lstStyle/>
          <a:p>
            <a:r>
              <a:rPr kumimoji="1" lang="ja-JP" altLang="en-US" dirty="0" smtClean="0"/>
              <a:t>理解について</a:t>
            </a:r>
            <a:endParaRPr kumimoji="1" lang="ja-JP" altLang="en-US"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2623</TotalTime>
  <Words>2972</Words>
  <Application>Microsoft Office PowerPoint</Application>
  <PresentationFormat>画面に合わせる (4:3)</PresentationFormat>
  <Paragraphs>542</Paragraphs>
  <Slides>51</Slides>
  <Notes>24</Notes>
  <HiddenSlides>0</HiddenSlides>
  <MMClips>0</MMClips>
  <ScaleCrop>false</ScaleCrop>
  <HeadingPairs>
    <vt:vector size="4" baseType="variant">
      <vt:variant>
        <vt:lpstr>テーマ</vt:lpstr>
      </vt:variant>
      <vt:variant>
        <vt:i4>1</vt:i4>
      </vt:variant>
      <vt:variant>
        <vt:lpstr>スライド タイトル</vt:lpstr>
      </vt:variant>
      <vt:variant>
        <vt:i4>51</vt:i4>
      </vt:variant>
    </vt:vector>
  </HeadingPairs>
  <TitlesOfParts>
    <vt:vector size="52" baseType="lpstr">
      <vt:lpstr>Office テーマ</vt:lpstr>
      <vt:lpstr>ティーザー広告による 　　　　　　　信念の形成の変化</vt:lpstr>
      <vt:lpstr>目次</vt:lpstr>
      <vt:lpstr>現状分析①</vt:lpstr>
      <vt:lpstr>現状分析②</vt:lpstr>
      <vt:lpstr>現状分析③</vt:lpstr>
      <vt:lpstr>現状分析のまとめ</vt:lpstr>
      <vt:lpstr>取り入れるとは？</vt:lpstr>
      <vt:lpstr>取り入れるとは？</vt:lpstr>
      <vt:lpstr>理解について</vt:lpstr>
      <vt:lpstr> </vt:lpstr>
      <vt:lpstr>理解について</vt:lpstr>
      <vt:lpstr>理解について</vt:lpstr>
      <vt:lpstr>ティーザー広告とは</vt:lpstr>
      <vt:lpstr>問題提起</vt:lpstr>
      <vt:lpstr>問題提起②</vt:lpstr>
      <vt:lpstr>研究意義</vt:lpstr>
      <vt:lpstr>ティーザー広告の具体例①</vt:lpstr>
      <vt:lpstr>ティーザー広告の具体例②</vt:lpstr>
      <vt:lpstr>ティーザー広告の具体例③</vt:lpstr>
      <vt:lpstr>通常の広告の具体例</vt:lpstr>
      <vt:lpstr>ティーザー広告の分類</vt:lpstr>
      <vt:lpstr>定義①</vt:lpstr>
      <vt:lpstr>定義②</vt:lpstr>
      <vt:lpstr>定義②</vt:lpstr>
      <vt:lpstr>消費者要因</vt:lpstr>
      <vt:lpstr>消費者要因</vt:lpstr>
      <vt:lpstr>消費者要因 </vt:lpstr>
      <vt:lpstr>消費者要因 </vt:lpstr>
      <vt:lpstr>消費者要因</vt:lpstr>
      <vt:lpstr>消費者要因</vt:lpstr>
      <vt:lpstr>仮説の導出</vt:lpstr>
      <vt:lpstr>仮説の導出</vt:lpstr>
      <vt:lpstr>仮説の導出</vt:lpstr>
      <vt:lpstr>仮説の導出</vt:lpstr>
      <vt:lpstr>仮説の導出</vt:lpstr>
      <vt:lpstr>仮説の導出</vt:lpstr>
      <vt:lpstr>仮説の導出</vt:lpstr>
      <vt:lpstr>仮説</vt:lpstr>
      <vt:lpstr>仮説</vt:lpstr>
      <vt:lpstr>仮説</vt:lpstr>
      <vt:lpstr>仮説</vt:lpstr>
      <vt:lpstr>調査内容</vt:lpstr>
      <vt:lpstr>検証</vt:lpstr>
      <vt:lpstr>ティーザーと通常の広告</vt:lpstr>
      <vt:lpstr>ティーザーと通常の広告</vt:lpstr>
      <vt:lpstr>採用理由</vt:lpstr>
      <vt:lpstr>採用理由</vt:lpstr>
      <vt:lpstr>学術的インプリケーション</vt:lpstr>
      <vt:lpstr>実務的インプリケーション</vt:lpstr>
      <vt:lpstr>参考文献</vt:lpstr>
      <vt:lpstr>参考ＵＲＬ</vt:lpstr>
    </vt:vector>
  </TitlesOfParts>
  <Company>拓殖大学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電算課</dc:creator>
  <cp:lastModifiedBy>電算課</cp:lastModifiedBy>
  <cp:revision>270</cp:revision>
  <dcterms:created xsi:type="dcterms:W3CDTF">2011-11-18T16:46:30Z</dcterms:created>
  <dcterms:modified xsi:type="dcterms:W3CDTF">2011-12-18T13:14:56Z</dcterms:modified>
</cp:coreProperties>
</file>